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53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332" r:id="rId3"/>
    <p:sldId id="299" r:id="rId4"/>
    <p:sldId id="280" r:id="rId5"/>
    <p:sldId id="303" r:id="rId6"/>
    <p:sldId id="306" r:id="rId7"/>
    <p:sldId id="307" r:id="rId8"/>
    <p:sldId id="309" r:id="rId9"/>
    <p:sldId id="333" r:id="rId10"/>
    <p:sldId id="312" r:id="rId11"/>
    <p:sldId id="313" r:id="rId12"/>
    <p:sldId id="334" r:id="rId13"/>
    <p:sldId id="325" r:id="rId14"/>
    <p:sldId id="317" r:id="rId15"/>
    <p:sldId id="318" r:id="rId16"/>
    <p:sldId id="319" r:id="rId17"/>
    <p:sldId id="321" r:id="rId18"/>
    <p:sldId id="322" r:id="rId19"/>
    <p:sldId id="323" r:id="rId20"/>
    <p:sldId id="328" r:id="rId21"/>
    <p:sldId id="329" r:id="rId22"/>
  </p:sldIdLst>
  <p:sldSz cx="9144000" cy="5143500" type="screen16x9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059"/>
    <a:srgbClr val="99CE8D"/>
    <a:srgbClr val="000066"/>
    <a:srgbClr val="89CC86"/>
    <a:srgbClr val="FFFDF3"/>
    <a:srgbClr val="FFF9E1"/>
    <a:srgbClr val="ABE9FF"/>
    <a:srgbClr val="00A4DE"/>
    <a:srgbClr val="6600FF"/>
    <a:srgbClr val="76C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427" autoAdjust="0"/>
  </p:normalViewPr>
  <p:slideViewPr>
    <p:cSldViewPr snapToGrid="0">
      <p:cViewPr>
        <p:scale>
          <a:sx n="125" d="100"/>
          <a:sy n="125" d="100"/>
        </p:scale>
        <p:origin x="-1128" y="-504"/>
      </p:cViewPr>
      <p:guideLst>
        <p:guide orient="horz" pos="3108"/>
        <p:guide pos="264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456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50948853991999"/>
          <c:y val="0.100614706189291"/>
          <c:w val="0.70885707697811695"/>
          <c:h val="0.89037402547813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 child has this</c:v>
                </c:pt>
              </c:strCache>
            </c:strRef>
          </c:tx>
          <c:spPr>
            <a:solidFill>
              <a:srgbClr val="0B69B7"/>
            </a:solidFill>
          </c:spPr>
          <c:invertIfNegative val="0"/>
          <c:dLbls>
            <c:txPr>
              <a:bodyPr/>
              <a:lstStyle/>
              <a:p>
                <a:pPr>
                  <a:defRPr sz="1100"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Sheet1!$B$2:$B$8</c:f>
              <c:numCache>
                <c:formatCode>0%</c:formatCode>
                <c:ptCount val="7"/>
                <c:pt idx="0">
                  <c:v>0.1</c:v>
                </c:pt>
                <c:pt idx="1">
                  <c:v>0.31</c:v>
                </c:pt>
                <c:pt idx="2">
                  <c:v>0.32</c:v>
                </c:pt>
                <c:pt idx="3">
                  <c:v>0.5</c:v>
                </c:pt>
                <c:pt idx="4">
                  <c:v>0.28999999999999998</c:v>
                </c:pt>
                <c:pt idx="5">
                  <c:v>0.36</c:v>
                </c:pt>
                <c:pt idx="6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My child has access to this</c:v>
                </c:pt>
              </c:strCache>
            </c:strRef>
          </c:tx>
          <c:spPr>
            <a:solidFill>
              <a:srgbClr val="62B2F4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Sheet1!$C$2:$C$8</c:f>
              <c:numCache>
                <c:formatCode>0%</c:formatCode>
                <c:ptCount val="7"/>
                <c:pt idx="0">
                  <c:v>0.21</c:v>
                </c:pt>
                <c:pt idx="1">
                  <c:v>0.04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0.56999999999999995</c:v>
                </c:pt>
                <c:pt idx="5">
                  <c:v>0.53</c:v>
                </c:pt>
                <c:pt idx="6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44481536"/>
        <c:axId val="44487424"/>
      </c:barChart>
      <c:catAx>
        <c:axId val="4448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487424"/>
        <c:crosses val="autoZero"/>
        <c:auto val="1"/>
        <c:lblAlgn val="ctr"/>
        <c:lblOffset val="100"/>
        <c:noMultiLvlLbl val="0"/>
      </c:catAx>
      <c:valAx>
        <c:axId val="4448742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4481536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29490595155663601"/>
          <c:y val="4.5231003741606303E-2"/>
          <c:w val="0.45198918436809099"/>
          <c:h val="6.2276325309112403E-2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58252019963498E-2"/>
          <c:y val="0.15846115721554699"/>
          <c:w val="0.56254048921586097"/>
          <c:h val="0.84153884278445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comfortable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Sheet1!$B$2:$I$2</c:f>
              <c:numCache>
                <c:formatCode>General</c:formatCode>
                <c:ptCount val="8"/>
                <c:pt idx="0" formatCode="0%">
                  <c:v>0.28000000000000003</c:v>
                </c:pt>
                <c:pt idx="3" formatCode="0%">
                  <c:v>0.56000000000000005</c:v>
                </c:pt>
                <c:pt idx="6" formatCode="0%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comfortable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Sheet1!$B$3:$I$3</c:f>
              <c:numCache>
                <c:formatCode>General</c:formatCode>
                <c:ptCount val="8"/>
                <c:pt idx="0" formatCode="0%">
                  <c:v>0.42</c:v>
                </c:pt>
                <c:pt idx="3" formatCode="0%">
                  <c:v>0.38</c:v>
                </c:pt>
                <c:pt idx="6" formatCode="0%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Very uncomfortable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Sheet1!$B$4:$I$4</c:f>
              <c:numCache>
                <c:formatCode>0%</c:formatCode>
                <c:ptCount val="8"/>
                <c:pt idx="1">
                  <c:v>0.09</c:v>
                </c:pt>
                <c:pt idx="7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uncomfortable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11968218544791E-3"/>
                  <c:y val="-4.673392999846059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Sheet1!$B$5:$I$5</c:f>
              <c:numCache>
                <c:formatCode>0%</c:formatCode>
                <c:ptCount val="8"/>
                <c:pt idx="1">
                  <c:v>0.21</c:v>
                </c:pt>
                <c:pt idx="4">
                  <c:v>0.06</c:v>
                </c:pt>
                <c:pt idx="7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5457408"/>
        <c:axId val="45458944"/>
      </c:barChart>
      <c:catAx>
        <c:axId val="45457408"/>
        <c:scaling>
          <c:orientation val="minMax"/>
        </c:scaling>
        <c:delete val="1"/>
        <c:axPos val="b"/>
        <c:majorTickMark val="out"/>
        <c:minorTickMark val="none"/>
        <c:tickLblPos val="nextTo"/>
        <c:crossAx val="45458944"/>
        <c:crosses val="autoZero"/>
        <c:auto val="1"/>
        <c:lblAlgn val="ctr"/>
        <c:lblOffset val="100"/>
        <c:noMultiLvlLbl val="0"/>
      </c:catAx>
      <c:valAx>
        <c:axId val="454589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457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1147980368563"/>
          <c:y val="2.24509090084552E-2"/>
          <c:w val="0.46981958991956801"/>
          <c:h val="0.11799442451299499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20302158612"/>
          <c:y val="0.18784603753003101"/>
          <c:w val="0.70885707697811695"/>
          <c:h val="0.799912081918485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important benefit of connected toys</c:v>
                </c:pt>
              </c:strCache>
            </c:strRef>
          </c:tx>
          <c:spPr>
            <a:solidFill>
              <a:srgbClr val="0B69B7"/>
            </a:solidFill>
          </c:spPr>
          <c:invertIfNegative val="0"/>
          <c:dLbls>
            <c:txPr>
              <a:bodyPr/>
              <a:lstStyle/>
              <a:p>
                <a:pPr>
                  <a:defRPr sz="1100"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0.43</c:v>
                </c:pt>
                <c:pt idx="2">
                  <c:v>0.47</c:v>
                </c:pt>
                <c:pt idx="3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important benefit of connected toys</c:v>
                </c:pt>
              </c:strCache>
            </c:strRef>
          </c:tx>
          <c:spPr>
            <a:solidFill>
              <a:srgbClr val="62B2F4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Sheet1!$C$2:$C$5</c:f>
              <c:numCache>
                <c:formatCode>0%</c:formatCode>
                <c:ptCount val="4"/>
                <c:pt idx="0">
                  <c:v>0.47</c:v>
                </c:pt>
                <c:pt idx="1">
                  <c:v>0.41</c:v>
                </c:pt>
                <c:pt idx="2">
                  <c:v>0.42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100"/>
        <c:axId val="47714304"/>
        <c:axId val="47715840"/>
      </c:barChart>
      <c:catAx>
        <c:axId val="47714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715840"/>
        <c:crosses val="autoZero"/>
        <c:auto val="1"/>
        <c:lblAlgn val="ctr"/>
        <c:lblOffset val="100"/>
        <c:noMultiLvlLbl val="0"/>
      </c:catAx>
      <c:valAx>
        <c:axId val="477158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771430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7.6763910137785801E-2"/>
          <c:y val="4.5230914901992797E-2"/>
          <c:w val="0.80678215455547697"/>
          <c:h val="6.2276325309112403E-2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20302158612"/>
          <c:y val="0.18784603753003101"/>
          <c:w val="0.70885707697811695"/>
          <c:h val="0.799912081918485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familiar with this aspect of my child's connected toy*</c:v>
                </c:pt>
              </c:strCache>
            </c:strRef>
          </c:tx>
          <c:spPr>
            <a:solidFill>
              <a:srgbClr val="0B69B7"/>
            </a:solidFill>
          </c:spPr>
          <c:invertIfNegative val="0"/>
          <c:dLbls>
            <c:txPr>
              <a:bodyPr/>
              <a:lstStyle/>
              <a:p>
                <a:pPr>
                  <a:defRPr sz="1100"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0.46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familiar with this aspect*</c:v>
                </c:pt>
              </c:strCache>
            </c:strRef>
          </c:tx>
          <c:spPr>
            <a:solidFill>
              <a:srgbClr val="62B2F4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Sheet1!$C$2:$C$4</c:f>
              <c:numCache>
                <c:formatCode>0%</c:formatCode>
                <c:ptCount val="3"/>
                <c:pt idx="0">
                  <c:v>0.39</c:v>
                </c:pt>
                <c:pt idx="1">
                  <c:v>0.37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100"/>
        <c:axId val="47541248"/>
        <c:axId val="47547136"/>
      </c:barChart>
      <c:catAx>
        <c:axId val="47541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547136"/>
        <c:crosses val="autoZero"/>
        <c:auto val="1"/>
        <c:lblAlgn val="ctr"/>
        <c:lblOffset val="100"/>
        <c:noMultiLvlLbl val="0"/>
      </c:catAx>
      <c:valAx>
        <c:axId val="475471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754124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7.6763910137785801E-2"/>
          <c:y val="6.7734001642149502E-2"/>
          <c:w val="0.80678215455547697"/>
          <c:h val="8.2596548285943094E-2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20302158612"/>
          <c:y val="0.18170787612730199"/>
          <c:w val="0.70885707697811695"/>
          <c:h val="0.806050235289881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concerned about this aspect of connected toys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txPr>
              <a:bodyPr/>
              <a:lstStyle/>
              <a:p>
                <a:pPr>
                  <a:defRPr sz="1100"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0.34</c:v>
                </c:pt>
                <c:pt idx="2">
                  <c:v>0.41</c:v>
                </c:pt>
                <c:pt idx="3">
                  <c:v>0.49</c:v>
                </c:pt>
                <c:pt idx="4">
                  <c:v>0.61</c:v>
                </c:pt>
                <c:pt idx="5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concerned about this aspect</c:v>
                </c:pt>
              </c:strCache>
            </c:strRef>
          </c:tx>
          <c:spPr>
            <a:solidFill>
              <a:srgbClr val="CC0000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Sheet1!$C$2:$C$7</c:f>
              <c:numCache>
                <c:formatCode>0%</c:formatCode>
                <c:ptCount val="6"/>
                <c:pt idx="0">
                  <c:v>0.34</c:v>
                </c:pt>
                <c:pt idx="1">
                  <c:v>0.37</c:v>
                </c:pt>
                <c:pt idx="2">
                  <c:v>0.38</c:v>
                </c:pt>
                <c:pt idx="3">
                  <c:v>0.33</c:v>
                </c:pt>
                <c:pt idx="4">
                  <c:v>0.27</c:v>
                </c:pt>
                <c:pt idx="5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100"/>
        <c:axId val="47614208"/>
        <c:axId val="47620096"/>
      </c:barChart>
      <c:catAx>
        <c:axId val="4761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620096"/>
        <c:crosses val="autoZero"/>
        <c:auto val="1"/>
        <c:lblAlgn val="ctr"/>
        <c:lblOffset val="100"/>
        <c:noMultiLvlLbl val="0"/>
      </c:catAx>
      <c:valAx>
        <c:axId val="47620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761420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7.6763910137785801E-2"/>
          <c:y val="6.36451094430832E-2"/>
          <c:w val="0.80678215455547697"/>
          <c:h val="6.2276325309112403E-2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932248714909E-2"/>
          <c:y val="0.19515730697502801"/>
          <c:w val="0.97636501610769599"/>
          <c:h val="0.765290513167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Benefits outweigh harms of connected toy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692E-3"/>
                  <c:y val="7.4836295603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514658506776997E-3"/>
                  <c:y val="7.483770724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2931701355399E-3"/>
                  <c:y val="7.1913054286145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02931701355399E-3"/>
                  <c:y val="1.43826108572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708795104065197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Sheet1!$B$2:$G$2</c:f>
              <c:numCache>
                <c:formatCode>0%</c:formatCode>
                <c:ptCount val="6"/>
                <c:pt idx="0">
                  <c:v>0.45</c:v>
                </c:pt>
                <c:pt idx="1">
                  <c:v>0.36</c:v>
                </c:pt>
                <c:pt idx="2">
                  <c:v>0.63</c:v>
                </c:pt>
                <c:pt idx="3">
                  <c:v>0.51</c:v>
                </c:pt>
                <c:pt idx="4">
                  <c:v>0.37</c:v>
                </c:pt>
                <c:pt idx="5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Harms outweigh benefits of connected toy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4.1708795104066203E-3"/>
                  <c:y val="3.74181478016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11726805421596E-3"/>
                  <c:y val="7.4836295603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05863402710798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708795104065197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05863402709801E-3"/>
                  <c:y val="2.516956900015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Sheet1!$B$3:$G$3</c:f>
              <c:numCache>
                <c:formatCode>0%</c:formatCode>
                <c:ptCount val="6"/>
                <c:pt idx="0">
                  <c:v>0.19</c:v>
                </c:pt>
                <c:pt idx="1">
                  <c:v>0.34</c:v>
                </c:pt>
                <c:pt idx="2">
                  <c:v>0.16</c:v>
                </c:pt>
                <c:pt idx="3">
                  <c:v>0.24</c:v>
                </c:pt>
                <c:pt idx="4">
                  <c:v>0.2</c:v>
                </c:pt>
                <c:pt idx="5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96128"/>
        <c:axId val="48300032"/>
      </c:barChart>
      <c:catAx>
        <c:axId val="47696128"/>
        <c:scaling>
          <c:orientation val="minMax"/>
        </c:scaling>
        <c:delete val="1"/>
        <c:axPos val="b"/>
        <c:majorTickMark val="out"/>
        <c:minorTickMark val="none"/>
        <c:tickLblPos val="nextTo"/>
        <c:crossAx val="48300032"/>
        <c:crosses val="autoZero"/>
        <c:auto val="1"/>
        <c:lblAlgn val="ctr"/>
        <c:lblOffset val="100"/>
        <c:noMultiLvlLbl val="0"/>
      </c:catAx>
      <c:valAx>
        <c:axId val="48300032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69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74191254421"/>
          <c:y val="1.07869581429218E-2"/>
          <c:w val="0.76261313373832096"/>
          <c:h val="6.9309461974273803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932248714909E-2"/>
          <c:y val="0.234709486832408"/>
          <c:w val="0.97636501610769599"/>
          <c:h val="0.72573833331021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comfortable with my child having a connected toy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280914974924098E-4"/>
                  <c:y val="1.1079423438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514658506776997E-3"/>
                  <c:y val="7.483770724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2931701355399E-3"/>
                  <c:y val="7.1913054286145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02931701355399E-3"/>
                  <c:y val="1.43826108572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708795104065197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Sheet1!$B$2:$R$2</c:f>
              <c:numCache>
                <c:formatCode>General</c:formatCode>
                <c:ptCount val="17"/>
                <c:pt idx="0" formatCode="0%">
                  <c:v>0.28000000000000003</c:v>
                </c:pt>
                <c:pt idx="3" formatCode="0%">
                  <c:v>0.22</c:v>
                </c:pt>
                <c:pt idx="6" formatCode="0%">
                  <c:v>0.56000000000000005</c:v>
                </c:pt>
                <c:pt idx="9" formatCode="0%">
                  <c:v>0.42</c:v>
                </c:pt>
                <c:pt idx="12" formatCode="0%">
                  <c:v>0.15</c:v>
                </c:pt>
                <c:pt idx="15" formatCode="0%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comfortable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4.1708795104066203E-3"/>
                  <c:y val="3.74181478016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11726805421596E-3"/>
                  <c:y val="7.4836295603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05863402710798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708795104065197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05863402709801E-3"/>
                  <c:y val="2.516956900015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Sheet1!$B$3:$R$3</c:f>
              <c:numCache>
                <c:formatCode>General</c:formatCode>
                <c:ptCount val="17"/>
                <c:pt idx="0" formatCode="0%">
                  <c:v>0.42</c:v>
                </c:pt>
                <c:pt idx="3" formatCode="0%">
                  <c:v>0.41</c:v>
                </c:pt>
                <c:pt idx="6" formatCode="0%">
                  <c:v>0.38</c:v>
                </c:pt>
                <c:pt idx="9" formatCode="0%">
                  <c:v>0.46</c:v>
                </c:pt>
                <c:pt idx="12" formatCode="0%">
                  <c:v>0.44</c:v>
                </c:pt>
                <c:pt idx="15" formatCode="0%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Uncomfortable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805863402710798E-3"/>
                  <c:y val="-0.143826108572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708795104066203E-3"/>
                  <c:y val="-0.1797826357153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5.753044342891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8.270001242906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806958121741401E-3"/>
                  <c:y val="-0.186973941143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7805863402710798E-3"/>
                  <c:y val="-0.20854785742982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Sheet1!$B$4:$R$4</c:f>
              <c:numCache>
                <c:formatCode>0%</c:formatCode>
                <c:ptCount val="17"/>
                <c:pt idx="1">
                  <c:v>0.3</c:v>
                </c:pt>
                <c:pt idx="4">
                  <c:v>0.37</c:v>
                </c:pt>
                <c:pt idx="7">
                  <c:v>0.06</c:v>
                </c:pt>
                <c:pt idx="10">
                  <c:v>0.12</c:v>
                </c:pt>
                <c:pt idx="13">
                  <c:v>0.41</c:v>
                </c:pt>
                <c:pt idx="16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7840256"/>
        <c:axId val="48112384"/>
      </c:barChart>
      <c:catAx>
        <c:axId val="47840256"/>
        <c:scaling>
          <c:orientation val="minMax"/>
        </c:scaling>
        <c:delete val="1"/>
        <c:axPos val="b"/>
        <c:majorTickMark val="out"/>
        <c:minorTickMark val="none"/>
        <c:tickLblPos val="nextTo"/>
        <c:crossAx val="48112384"/>
        <c:crosses val="autoZero"/>
        <c:auto val="1"/>
        <c:lblAlgn val="ctr"/>
        <c:lblOffset val="100"/>
        <c:noMultiLvlLbl val="0"/>
      </c:catAx>
      <c:valAx>
        <c:axId val="4811238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840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252531099873003E-2"/>
          <c:y val="1.07869581429218E-2"/>
          <c:w val="0.87837080410615997"/>
          <c:h val="6.9309461974273803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932248714909E-2"/>
          <c:y val="0.25628340311825198"/>
          <c:w val="0.97636501610769599"/>
          <c:h val="0.70416441702436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comfortable with my child having a connected toy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280914974924098E-4"/>
                  <c:y val="1.1079423438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514658506776997E-3"/>
                  <c:y val="7.483770724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2931701355399E-3"/>
                  <c:y val="7.1913054286145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02931701355399E-3"/>
                  <c:y val="1.43826108572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708795104065197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Sheet1!$B$2:$J$2</c:f>
              <c:numCache>
                <c:formatCode>0%</c:formatCode>
                <c:ptCount val="9"/>
                <c:pt idx="0">
                  <c:v>0.28000000000000003</c:v>
                </c:pt>
                <c:pt idx="1">
                  <c:v>0.22</c:v>
                </c:pt>
                <c:pt idx="2">
                  <c:v>0.37</c:v>
                </c:pt>
                <c:pt idx="3">
                  <c:v>0.56000000000000005</c:v>
                </c:pt>
                <c:pt idx="4">
                  <c:v>0.42</c:v>
                </c:pt>
                <c:pt idx="5">
                  <c:v>0.59</c:v>
                </c:pt>
                <c:pt idx="6">
                  <c:v>0.15</c:v>
                </c:pt>
                <c:pt idx="7">
                  <c:v>0.13</c:v>
                </c:pt>
                <c:pt idx="8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comfortable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4.1708795104066203E-3"/>
                  <c:y val="3.74181478016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11726805421596E-3"/>
                  <c:y val="7.4836295603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05863402710798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708795104065197E-3"/>
                  <c:y val="7.1913054286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05863402709801E-3"/>
                  <c:y val="2.516956900015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Sheet1!$B$3:$J$3</c:f>
              <c:numCache>
                <c:formatCode>0%</c:formatCode>
                <c:ptCount val="9"/>
                <c:pt idx="0">
                  <c:v>0.42</c:v>
                </c:pt>
                <c:pt idx="1">
                  <c:v>0.41</c:v>
                </c:pt>
                <c:pt idx="2">
                  <c:v>0.43</c:v>
                </c:pt>
                <c:pt idx="3">
                  <c:v>0.38</c:v>
                </c:pt>
                <c:pt idx="4">
                  <c:v>0.46</c:v>
                </c:pt>
                <c:pt idx="5">
                  <c:v>0.36</c:v>
                </c:pt>
                <c:pt idx="6">
                  <c:v>0.44</c:v>
                </c:pt>
                <c:pt idx="7">
                  <c:v>0.39</c:v>
                </c:pt>
                <c:pt idx="8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47903488"/>
        <c:axId val="47905024"/>
      </c:barChart>
      <c:catAx>
        <c:axId val="4790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47905024"/>
        <c:crosses val="autoZero"/>
        <c:auto val="1"/>
        <c:lblAlgn val="ctr"/>
        <c:lblOffset val="100"/>
        <c:noMultiLvlLbl val="0"/>
      </c:catAx>
      <c:valAx>
        <c:axId val="4790502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903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591279205461701"/>
          <c:y val="1.07869581429218E-2"/>
          <c:w val="0.75185412562382603"/>
          <c:h val="6.9309461974273803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0521428852806E-2"/>
          <c:y val="0.150898845782724"/>
          <c:w val="0.92989571422943895"/>
          <c:h val="0.807941191635423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favorable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Sheet1!$B$2:$I$2</c:f>
              <c:numCache>
                <c:formatCode>General</c:formatCode>
                <c:ptCount val="8"/>
                <c:pt idx="0" formatCode="0%">
                  <c:v>0.13</c:v>
                </c:pt>
                <c:pt idx="5" formatCode="0%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Sheet1!$B$3:$I$3</c:f>
              <c:numCache>
                <c:formatCode>General</c:formatCode>
                <c:ptCount val="8"/>
                <c:pt idx="0" formatCode="0%">
                  <c:v>0.2</c:v>
                </c:pt>
                <c:pt idx="5" formatCode="0%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0.1085126286248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061231817371299E-3"/>
                  <c:y val="-0.15341440598690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Sheet1!$B$4:$I$4</c:f>
              <c:numCache>
                <c:formatCode>0%</c:formatCode>
                <c:ptCount val="8"/>
                <c:pt idx="1">
                  <c:v>0.15</c:v>
                </c:pt>
                <c:pt idx="6">
                  <c:v>0.24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Unfavorable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layout>
                <c:manualLayout>
                  <c:x val="5.6122463634742598E-3"/>
                  <c:y val="-5.612722170252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085126286248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Sheet1!$B$5:$I$5</c:f>
              <c:numCache>
                <c:formatCode>General</c:formatCode>
                <c:ptCount val="8"/>
                <c:pt idx="2" formatCode="0%">
                  <c:v>0.05</c:v>
                </c:pt>
                <c:pt idx="7" formatCode="0%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Not familiar with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40306159086856E-2"/>
                  <c:y val="-0.27689429373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Sheet1!$B$6:$I$6</c:f>
              <c:numCache>
                <c:formatCode>General</c:formatCode>
                <c:ptCount val="8"/>
                <c:pt idx="3" formatCode="0%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44545920"/>
        <c:axId val="44547456"/>
      </c:barChart>
      <c:catAx>
        <c:axId val="44545920"/>
        <c:scaling>
          <c:orientation val="minMax"/>
        </c:scaling>
        <c:delete val="1"/>
        <c:axPos val="b"/>
        <c:majorTickMark val="out"/>
        <c:minorTickMark val="none"/>
        <c:tickLblPos val="nextTo"/>
        <c:crossAx val="44547456"/>
        <c:crosses val="autoZero"/>
        <c:auto val="1"/>
        <c:lblAlgn val="ctr"/>
        <c:lblOffset val="100"/>
        <c:noMultiLvlLbl val="0"/>
      </c:catAx>
      <c:valAx>
        <c:axId val="44547456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454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2306832114511"/>
          <c:y val="5.6127221702525702E-2"/>
          <c:w val="0.84079625844350303"/>
          <c:h val="0.1544467933089279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 great deal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Sheet1!$B$2:$H$2</c:f>
              <c:numCache>
                <c:formatCode>General</c:formatCode>
                <c:ptCount val="7"/>
                <c:pt idx="0" formatCode="0%">
                  <c:v>0.22</c:v>
                </c:pt>
                <c:pt idx="4" formatCode="0%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fair amount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Sheet1!$B$3:$H$3</c:f>
              <c:numCache>
                <c:formatCode>General</c:formatCode>
                <c:ptCount val="7"/>
                <c:pt idx="0" formatCode="0%">
                  <c:v>0.36</c:v>
                </c:pt>
                <c:pt idx="4" formatCode="0%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Just some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>
                <c:manualLayout>
                  <c:x val="1.5432098765432399E-3"/>
                  <c:y val="-0.12333058852797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1E-3"/>
                  <c:y val="-7.980214551809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Sheet1!$B$4:$H$4</c:f>
              <c:numCache>
                <c:formatCode>0%</c:formatCode>
                <c:ptCount val="7"/>
                <c:pt idx="1">
                  <c:v>0.22</c:v>
                </c:pt>
                <c:pt idx="5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Sheet1!$B$5:$H$5</c:f>
              <c:numCache>
                <c:formatCode>General</c:formatCode>
                <c:ptCount val="7"/>
                <c:pt idx="2" formatCode="0%">
                  <c:v>7.0000000000000007E-2</c:v>
                </c:pt>
                <c:pt idx="6" formatCode="0%">
                  <c:v>0.03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Only a little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Sheet1!$B$6:$H$6</c:f>
              <c:numCache>
                <c:formatCode>General</c:formatCode>
                <c:ptCount val="7"/>
                <c:pt idx="2" formatCode="0%">
                  <c:v>0.13</c:v>
                </c:pt>
                <c:pt idx="6" formatCode="0%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45556096"/>
        <c:axId val="45557632"/>
      </c:barChart>
      <c:catAx>
        <c:axId val="45556096"/>
        <c:scaling>
          <c:orientation val="minMax"/>
        </c:scaling>
        <c:delete val="1"/>
        <c:axPos val="b"/>
        <c:majorTickMark val="out"/>
        <c:minorTickMark val="none"/>
        <c:tickLblPos val="nextTo"/>
        <c:crossAx val="45557632"/>
        <c:crosses val="autoZero"/>
        <c:auto val="1"/>
        <c:lblAlgn val="ctr"/>
        <c:lblOffset val="100"/>
        <c:noMultiLvlLbl val="0"/>
      </c:catAx>
      <c:valAx>
        <c:axId val="455576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556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890213376105799"/>
          <c:y val="3.9136405500378002E-2"/>
          <c:w val="0.50065252260134196"/>
          <c:h val="0.1310803079780150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20302158612"/>
          <c:y val="0.16199974967768499"/>
          <c:w val="0.70885707697811695"/>
          <c:h val="0.825758369770832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 child uses this often</c:v>
                </c:pt>
              </c:strCache>
            </c:strRef>
          </c:tx>
          <c:spPr>
            <a:solidFill>
              <a:srgbClr val="0B69B7"/>
            </a:solidFill>
          </c:spPr>
          <c:invertIfNegative val="0"/>
          <c:dLbls>
            <c:txPr>
              <a:bodyPr/>
              <a:lstStyle/>
              <a:p>
                <a:pPr>
                  <a:defRPr sz="1100"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0.27</c:v>
                </c:pt>
                <c:pt idx="2">
                  <c:v>0.42</c:v>
                </c:pt>
                <c:pt idx="3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My child uses this sometimes</c:v>
                </c:pt>
              </c:strCache>
            </c:strRef>
          </c:tx>
          <c:spPr>
            <a:solidFill>
              <a:srgbClr val="62B2F4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Sheet1!$C$2:$C$5</c:f>
              <c:numCache>
                <c:formatCode>0%</c:formatCode>
                <c:ptCount val="4"/>
                <c:pt idx="0">
                  <c:v>0.17</c:v>
                </c:pt>
                <c:pt idx="1">
                  <c:v>0.17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My child uses this but rarely does so</c:v>
                </c:pt>
              </c:strCache>
            </c:strRef>
          </c:tx>
          <c:spPr>
            <a:solidFill>
              <a:srgbClr val="62B2F4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0.23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100"/>
        <c:axId val="45270528"/>
        <c:axId val="45272064"/>
      </c:barChart>
      <c:catAx>
        <c:axId val="45270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272064"/>
        <c:crosses val="autoZero"/>
        <c:auto val="1"/>
        <c:lblAlgn val="ctr"/>
        <c:lblOffset val="100"/>
        <c:noMultiLvlLbl val="0"/>
      </c:catAx>
      <c:valAx>
        <c:axId val="45272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527052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3.1106371932458118E-2"/>
          <c:y val="4.5231003741606317E-2"/>
          <c:w val="0.84067818992618204"/>
          <c:h val="6.2276325309112403E-2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64966381458369"/>
          <c:w val="0.99557098765432095"/>
          <c:h val="0.832009616445527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Harms of this outweigh benefits for my child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%;#%;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Sheet1!$B$2:$B$7</c:f>
              <c:numCache>
                <c:formatCode>0%</c:formatCode>
                <c:ptCount val="6"/>
                <c:pt idx="0">
                  <c:v>-0.55000000000000004</c:v>
                </c:pt>
                <c:pt idx="1">
                  <c:v>-0.28999999999999998</c:v>
                </c:pt>
                <c:pt idx="2">
                  <c:v>-0.31</c:v>
                </c:pt>
                <c:pt idx="3">
                  <c:v>-0.19</c:v>
                </c:pt>
                <c:pt idx="4">
                  <c:v>-0.15</c:v>
                </c:pt>
                <c:pt idx="5">
                  <c:v>-0.11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Benefits of this outweigh harms for my child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Sheet1!$C$2:$C$7</c:f>
              <c:numCache>
                <c:formatCode>0%</c:formatCode>
                <c:ptCount val="6"/>
                <c:pt idx="0">
                  <c:v>0.22</c:v>
                </c:pt>
                <c:pt idx="1">
                  <c:v>0.37</c:v>
                </c:pt>
                <c:pt idx="2">
                  <c:v>0.38</c:v>
                </c:pt>
                <c:pt idx="3">
                  <c:v>0.45</c:v>
                </c:pt>
                <c:pt idx="4">
                  <c:v>0.56999999999999995</c:v>
                </c:pt>
                <c:pt idx="5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88544"/>
        <c:axId val="45390080"/>
      </c:barChart>
      <c:catAx>
        <c:axId val="45388544"/>
        <c:scaling>
          <c:orientation val="minMax"/>
        </c:scaling>
        <c:delete val="1"/>
        <c:axPos val="l"/>
        <c:majorTickMark val="out"/>
        <c:minorTickMark val="none"/>
        <c:tickLblPos val="nextTo"/>
        <c:crossAx val="45390080"/>
        <c:crosses val="autoZero"/>
        <c:auto val="1"/>
        <c:lblAlgn val="ctr"/>
        <c:lblOffset val="100"/>
        <c:noMultiLvlLbl val="0"/>
      </c:catAx>
      <c:valAx>
        <c:axId val="45390080"/>
        <c:scaling>
          <c:orientation val="minMax"/>
          <c:max val="0.7"/>
          <c:min val="-0.7"/>
        </c:scaling>
        <c:delete val="1"/>
        <c:axPos val="b"/>
        <c:numFmt formatCode="0%" sourceLinked="1"/>
        <c:majorTickMark val="out"/>
        <c:minorTickMark val="none"/>
        <c:tickLblPos val="nextTo"/>
        <c:crossAx val="45388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5061728395062E-2"/>
          <c:y val="1.64081118604292E-2"/>
          <c:w val="0.87685185185185199"/>
          <c:h val="6.3256242769771903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884527341379E-2"/>
          <c:y val="0.103659760022981"/>
          <c:w val="0.66732024149776004"/>
          <c:h val="0.79268047995403801"/>
        </c:manualLayout>
      </c:layout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2446907276458"/>
                  <c:y val="0.222262619417662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0016705223861202E-2"/>
                  <c:y val="-0.148675559614916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705144737680899"/>
                  <c:y val="0.1175678203928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671775215896701"/>
                  <c:y val="0.278105522123112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36</c:v>
                </c:pt>
                <c:pt idx="2">
                  <c:v>21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08641975309"/>
          <c:y val="0.13573756148807101"/>
          <c:w val="0.79320987654320996"/>
          <c:h val="0.82310231801006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confident (10*)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Sheet1!$B$2:$D$2</c:f>
              <c:numCache>
                <c:formatCode>0%</c:formatCode>
                <c:ptCount val="3"/>
                <c:pt idx="0">
                  <c:v>0.21</c:v>
                </c:pt>
                <c:pt idx="1">
                  <c:v>0.27</c:v>
                </c:pt>
                <c:pt idx="2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Fairly confident (8-9*)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Sheet1!$B$3:$D$3</c:f>
              <c:numCache>
                <c:formatCode>0%</c:formatCode>
                <c:ptCount val="3"/>
                <c:pt idx="0">
                  <c:v>0.3</c:v>
                </c:pt>
                <c:pt idx="1">
                  <c:v>0.37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45990272"/>
        <c:axId val="45991808"/>
      </c:barChart>
      <c:catAx>
        <c:axId val="45990272"/>
        <c:scaling>
          <c:orientation val="minMax"/>
        </c:scaling>
        <c:delete val="1"/>
        <c:axPos val="b"/>
        <c:majorTickMark val="out"/>
        <c:minorTickMark val="none"/>
        <c:tickLblPos val="nextTo"/>
        <c:crossAx val="45991808"/>
        <c:crosses val="autoZero"/>
        <c:auto val="1"/>
        <c:lblAlgn val="ctr"/>
        <c:lblOffset val="100"/>
        <c:noMultiLvlLbl val="0"/>
      </c:catAx>
      <c:valAx>
        <c:axId val="45991808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5990272"/>
        <c:crosses val="autoZero"/>
        <c:crossBetween val="between"/>
      </c:valAx>
    </c:plotArea>
    <c:legend>
      <c:legendPos val="t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58252019963498E-2"/>
          <c:y val="0.15846115721554699"/>
          <c:w val="0.56254048921586097"/>
          <c:h val="0.84153884278445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comfortable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Sheet1!$B$2:$I$2</c:f>
              <c:numCache>
                <c:formatCode>General</c:formatCode>
                <c:ptCount val="8"/>
                <c:pt idx="0" formatCode="0%">
                  <c:v>0.26</c:v>
                </c:pt>
                <c:pt idx="3" formatCode="0%">
                  <c:v>0.59</c:v>
                </c:pt>
                <c:pt idx="6" formatCode="0%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comfortable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Sheet1!$B$3:$I$3</c:f>
              <c:numCache>
                <c:formatCode>General</c:formatCode>
                <c:ptCount val="8"/>
                <c:pt idx="0" formatCode="0%">
                  <c:v>0.39</c:v>
                </c:pt>
                <c:pt idx="3" formatCode="0%">
                  <c:v>0.35</c:v>
                </c:pt>
                <c:pt idx="6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Very uncomfortable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Sheet1!$B$4:$I$4</c:f>
              <c:numCache>
                <c:formatCode>0%</c:formatCode>
                <c:ptCount val="8"/>
                <c:pt idx="1">
                  <c:v>0.11</c:v>
                </c:pt>
                <c:pt idx="7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uncomfortable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11968218544791E-3"/>
                  <c:y val="-4.673392999846059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Sheet1!$B$5:$I$5</c:f>
              <c:numCache>
                <c:formatCode>0%</c:formatCode>
                <c:ptCount val="8"/>
                <c:pt idx="1">
                  <c:v>0.24</c:v>
                </c:pt>
                <c:pt idx="4">
                  <c:v>0.06</c:v>
                </c:pt>
                <c:pt idx="7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315776"/>
        <c:axId val="46342144"/>
      </c:barChart>
      <c:catAx>
        <c:axId val="46315776"/>
        <c:scaling>
          <c:orientation val="minMax"/>
        </c:scaling>
        <c:delete val="1"/>
        <c:axPos val="b"/>
        <c:majorTickMark val="out"/>
        <c:minorTickMark val="none"/>
        <c:tickLblPos val="nextTo"/>
        <c:crossAx val="46342144"/>
        <c:crosses val="autoZero"/>
        <c:auto val="1"/>
        <c:lblAlgn val="ctr"/>
        <c:lblOffset val="100"/>
        <c:noMultiLvlLbl val="0"/>
      </c:catAx>
      <c:valAx>
        <c:axId val="46342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6315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1147980368563"/>
          <c:y val="2.24509090084552E-2"/>
          <c:w val="0.46981958991956801"/>
          <c:h val="0.11799442451299499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884527341379E-2"/>
          <c:y val="0.103659760022981"/>
          <c:w val="0.66732024149776004"/>
          <c:h val="0.79268047995403801"/>
        </c:manualLayout>
      </c:layout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bg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0987428329291699"/>
                  <c:y val="0.143599068817952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0078754074102"/>
                  <c:y val="9.59080997255419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870607956422899E-2"/>
                  <c:y val="2.322576144279099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671775215896701"/>
                  <c:y val="0.278105522123112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68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844" cy="3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465178"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540" y="0"/>
            <a:ext cx="4028844" cy="3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465178">
              <a:defRPr sz="1300">
                <a:latin typeface="Calibri" pitchFamily="34" charset="0"/>
              </a:defRPr>
            </a:lvl1pPr>
          </a:lstStyle>
          <a:p>
            <a:fld id="{292C04DE-AFFB-41D7-82C0-EA3A8A0F2096}" type="datetimeFigureOut">
              <a:rPr lang="en-US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659185"/>
            <a:ext cx="4028844" cy="3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465178"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540" y="6659185"/>
            <a:ext cx="4028844" cy="3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465178">
              <a:defRPr sz="1300">
                <a:latin typeface="Calibri" pitchFamily="34" charset="0"/>
              </a:defRPr>
            </a:lvl1pPr>
          </a:lstStyle>
          <a:p>
            <a:fld id="{3A3F6787-412E-4D1F-8A93-F828BA117B5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0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527050"/>
            <a:ext cx="7280275" cy="4095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30045" y="4988169"/>
            <a:ext cx="7436313" cy="14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699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12200b</a:t>
            </a:r>
          </a:p>
          <a:p>
            <a:r>
              <a:rPr lang="en-US" dirty="0" smtClean="0"/>
              <a:t>NOTE:</a:t>
            </a:r>
            <a:r>
              <a:rPr lang="en-US" baseline="0" dirty="0" smtClean="0"/>
              <a:t>  Vertical expressions for subgroups except where noted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0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Q.14, banner</a:t>
            </a:r>
            <a:r>
              <a:rPr lang="en-US" baseline="0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Q.16bc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5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66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Q.17b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1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527050"/>
            <a:ext cx="7280275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Q.18a/b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AFBBFDF4-BB6C-4CAE-B27E-37C9637561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527050"/>
            <a:ext cx="7280275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Q.17d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AFBBFDF4-BB6C-4CAE-B27E-37C9637561A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527050"/>
            <a:ext cx="7280275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Q.19a/b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AFBBFDF4-BB6C-4CAE-B27E-37C9637561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Q.13, 20a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65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Q.17b, 20b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6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0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527050"/>
            <a:ext cx="7280275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37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Q.17b, 20b,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6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527050"/>
            <a:ext cx="7280275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Q.1a, 10ab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AFBBFDF4-BB6C-4CAE-B27E-37C9637561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Q.12ab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Q.5,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Q.7ab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6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527050"/>
            <a:ext cx="7280275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Q.1a, Q.9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AFBBFDF4-BB6C-4CAE-B27E-37C9637561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Q.4ab,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8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6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5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40D8414-1903-4182-BDBD-4B6860E1D0C5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3F77AD-6CA0-4E67-8428-86E53384C6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40D8414-1903-4182-BDBD-4B6860E1D0C5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3F77AD-6CA0-4E67-8428-86E53384C6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5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knd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8431"/>
            <a:ext cx="7772400" cy="11025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65261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974752-15A5-D74B-B76B-D21BA9658319}" type="datetimeFigureOut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4388" y="4767264"/>
            <a:ext cx="1283182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228A9A-E373-0E42-8B8B-71D2F1DDFECE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52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knd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387" y="2634896"/>
            <a:ext cx="6540325" cy="146345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387" y="1023054"/>
            <a:ext cx="6540325" cy="16118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FOSI_Conference-Logo_2017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885" y="4443344"/>
            <a:ext cx="976827" cy="4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Bknd-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387" y="2634896"/>
            <a:ext cx="6540325" cy="146345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387" y="1023054"/>
            <a:ext cx="6540325" cy="16118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FOSI_Conference-Logo_2017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885" y="4443344"/>
            <a:ext cx="976827" cy="4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54389" y="1693334"/>
            <a:ext cx="3182761" cy="2398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504038" y="1693334"/>
            <a:ext cx="3182761" cy="2398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9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388" y="1550320"/>
            <a:ext cx="3182762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5504037" y="1550320"/>
            <a:ext cx="3182762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504038" y="2024585"/>
            <a:ext cx="3182761" cy="1787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1954388" y="2024585"/>
            <a:ext cx="3182761" cy="1787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Bk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64445"/>
            <a:ext cx="7746999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FOSI_Conference Logo_201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354" y="4378551"/>
            <a:ext cx="1283181" cy="54148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39800" y="4649292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595959"/>
                </a:solidFill>
                <a:latin typeface="Calibri"/>
              </a:rPr>
              <a:t>#fosi17</a:t>
            </a:r>
            <a:endParaRPr lang="en-US" sz="11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6299" y="1264708"/>
            <a:ext cx="7746999" cy="28881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8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6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7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6330"/>
            <a:ext cx="7772400" cy="1021556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1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40D8414-1903-4182-BDBD-4B6860E1D0C5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3F77AD-6CA0-4E67-8428-86E53384C6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699" y="68815"/>
            <a:ext cx="8544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220" y="4805363"/>
            <a:ext cx="7835571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692729" y="221203"/>
            <a:ext cx="4318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>
              <a:spcBef>
                <a:spcPct val="50000"/>
              </a:spcBef>
            </a:pPr>
            <a:fld id="{C6FDA444-298D-4CEE-AE28-58AE8A6DFDDC}" type="slidenum"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 defTabSz="914400">
                <a:spcBef>
                  <a:spcPct val="50000"/>
                </a:spcBef>
              </a:pPr>
              <a:t>‹#›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" y="895350"/>
            <a:ext cx="85217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632" y="4863099"/>
            <a:ext cx="7935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# fosi2017     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Connected Families: How Parents Think And Feel About </a:t>
            </a:r>
            <a:r>
              <a:rPr lang="en-US" sz="9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Wearables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Toys, And The Internet Of Things</a:t>
            </a:r>
            <a:r>
              <a:rPr lang="en-US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tilliumText25L 250 wt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TitilliumText25L 250 wt"/>
              </a:rPr>
              <a:t>| September </a:t>
            </a:r>
            <a:r>
              <a:rPr lang="en-US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tilliumText25L 250 wt"/>
              </a:rPr>
              <a:t>2017 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tilliumText25L 250 wt"/>
              </a:rPr>
              <a:t>| Hart Research</a:t>
            </a:r>
            <a:endParaRPr lang="en-US" sz="90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tilliumText25L 250 wt"/>
            </a:endParaRPr>
          </a:p>
        </p:txBody>
      </p:sp>
      <p:pic>
        <p:nvPicPr>
          <p:cNvPr id="13" name="Picture 12" descr="FOSI_Conference Logo_2017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971" y="4687849"/>
            <a:ext cx="935670" cy="394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909" y="93056"/>
            <a:ext cx="691732" cy="1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7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9CC86"/>
        </a:buClr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9CC8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knd-02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"/>
            <a:ext cx="9144000" cy="51432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4388" y="693070"/>
            <a:ext cx="67324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389" y="1693334"/>
            <a:ext cx="6732410" cy="239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FOSI_Conference Logo_2017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354" y="4378551"/>
            <a:ext cx="1283181" cy="54148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954389" y="4649292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595959"/>
                </a:solidFill>
                <a:latin typeface="Calibri"/>
              </a:rPr>
              <a:t>#fosi17</a:t>
            </a:r>
            <a:endParaRPr lang="en-US" sz="1100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41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536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5364C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5364C"/>
        </a:buClr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5364C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5364C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5364C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Stock-65609439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29" b="22173"/>
          <a:stretch/>
        </p:blipFill>
        <p:spPr>
          <a:xfrm>
            <a:off x="0" y="883920"/>
            <a:ext cx="9144000" cy="330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93664" y="441016"/>
            <a:ext cx="1112853" cy="378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#fosi2017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4649329"/>
            <a:ext cx="1546985" cy="284621"/>
          </a:xfrm>
          <a:prstGeom prst="rect">
            <a:avLst/>
          </a:prstGeom>
        </p:spPr>
      </p:pic>
      <p:pic>
        <p:nvPicPr>
          <p:cNvPr id="11" name="Picture 10" descr="FOSI_Logo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07" y="119731"/>
            <a:ext cx="1760787" cy="65649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02049" y="3986212"/>
            <a:ext cx="1594566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</a:rPr>
              <a:t>Research conducted by: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753649" y="3986212"/>
            <a:ext cx="1594566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Supported by: 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amazon_logo_RG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4406420"/>
            <a:ext cx="2011680" cy="7370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80080" y="975360"/>
            <a:ext cx="5628640" cy="1503680"/>
          </a:xfrm>
          <a:prstGeom prst="rect">
            <a:avLst/>
          </a:prstGeom>
          <a:solidFill>
            <a:srgbClr val="608059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94432" y="978852"/>
            <a:ext cx="6660896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5364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b="1" dirty="0" smtClean="0"/>
              <a:t>CONNECTED FAMILIES: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600" b="1" dirty="0" smtClean="0"/>
              <a:t>HOW PARENTS THINK AND FEEL ABOUT WEARABLES, </a:t>
            </a:r>
            <a:br>
              <a:rPr lang="en-US" sz="1600" b="1" dirty="0" smtClean="0"/>
            </a:br>
            <a:r>
              <a:rPr lang="en-US" sz="1600" b="1" dirty="0" smtClean="0"/>
              <a:t>TOYS, AND THE INTERNET OF THINGS</a:t>
            </a: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560" y="1970853"/>
            <a:ext cx="5516880" cy="494242"/>
          </a:xfrm>
        </p:spPr>
        <p:txBody>
          <a:bodyPr>
            <a:no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Key findings from quantitative and qualitative research among parents of connected children age 2 to 12, conducted August-</a:t>
            </a:r>
            <a:r>
              <a:rPr lang="en-US" sz="1200" i="1" dirty="0">
                <a:solidFill>
                  <a:srgbClr val="FFFFFF"/>
                </a:solidFill>
              </a:rPr>
              <a:t>S</a:t>
            </a:r>
            <a:r>
              <a:rPr lang="en-US" sz="1200" i="1" dirty="0" smtClean="0">
                <a:solidFill>
                  <a:srgbClr val="FFFFFF"/>
                </a:solidFill>
              </a:rPr>
              <a:t>eptember 2017 </a:t>
            </a:r>
            <a:endParaRPr lang="en-US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8815"/>
            <a:ext cx="8082974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strong correlation </a:t>
            </a:r>
            <a:r>
              <a:rPr lang="en-US" dirty="0" smtClean="0"/>
              <a:t>emerges between </a:t>
            </a:r>
            <a:r>
              <a:rPr lang="en-US" dirty="0"/>
              <a:t>the number of devices a child owns and a parent’s confidence in managing use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17640"/>
              </p:ext>
            </p:extLst>
          </p:nvPr>
        </p:nvGraphicFramePr>
        <p:xfrm>
          <a:off x="438727" y="1357170"/>
          <a:ext cx="8229600" cy="313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58553"/>
            <a:ext cx="90331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Confidence in Ability to Keep Track of/Manage Child’s Use of Technology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24574" y="4350388"/>
            <a:ext cx="2141933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</a:t>
            </a:r>
            <a:br>
              <a:rPr lang="en-US" sz="1400" b="1" dirty="0" smtClean="0"/>
            </a:br>
            <a:r>
              <a:rPr lang="en-US" sz="1400" b="1" dirty="0" smtClean="0"/>
              <a:t>owns no devices </a:t>
            </a:r>
            <a:r>
              <a:rPr lang="en-US" sz="1200" i="1" dirty="0" smtClean="0"/>
              <a:t>(14%)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39737" y="4350388"/>
            <a:ext cx="2182008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</a:t>
            </a:r>
            <a:br>
              <a:rPr lang="en-US" sz="1400" b="1" dirty="0" smtClean="0"/>
            </a:br>
            <a:r>
              <a:rPr lang="en-US" sz="1400" b="1" dirty="0" smtClean="0"/>
              <a:t>owns 1-2 devices </a:t>
            </a:r>
            <a:r>
              <a:rPr lang="en-US" sz="1200" i="1" dirty="0" smtClean="0"/>
              <a:t>(41%)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09828" y="4350388"/>
            <a:ext cx="251222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</a:t>
            </a:r>
            <a:br>
              <a:rPr lang="en-US" sz="1400" b="1" dirty="0" smtClean="0"/>
            </a:br>
            <a:r>
              <a:rPr lang="en-US" sz="1400" b="1" dirty="0" smtClean="0"/>
              <a:t>owns 3/more devices </a:t>
            </a:r>
            <a:r>
              <a:rPr lang="en-US" sz="1200" i="1" dirty="0" smtClean="0"/>
              <a:t>(45%)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141" y="2489255"/>
            <a:ext cx="543740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51%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00129" y="2059758"/>
            <a:ext cx="54373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64%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85825" y="1805745"/>
            <a:ext cx="54373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72%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773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4" y="68815"/>
            <a:ext cx="8175332" cy="857250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Parents who have a smart speaker are comfortable with their child using it; much lower comfort among parents who do not have them.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39378"/>
              </p:ext>
            </p:extLst>
          </p:nvPr>
        </p:nvGraphicFramePr>
        <p:xfrm>
          <a:off x="157018" y="1230422"/>
          <a:ext cx="8432801" cy="317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58553"/>
            <a:ext cx="90331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Comfort with Child Using Voice-Controlled, Internet-Connected/Smart Speakers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388" y="4421728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All parents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2262" y="4410485"/>
            <a:ext cx="169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Parents of child who</a:t>
            </a:r>
            <a:br>
              <a:rPr lang="en-US" sz="1200" b="1" dirty="0" smtClean="0"/>
            </a:br>
            <a:r>
              <a:rPr lang="en-US" sz="1200" b="1" dirty="0" smtClean="0"/>
              <a:t>uses smart speaker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1993" y="4421728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Parents of child who does</a:t>
            </a:r>
            <a:br>
              <a:rPr lang="en-US" sz="1200" b="1" dirty="0" smtClean="0"/>
            </a:br>
            <a:r>
              <a:rPr lang="en-US" sz="1200" b="1" dirty="0" smtClean="0"/>
              <a:t>not use smart speaker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374" y="2458999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65%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9139" y="324870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35%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560" y="1673902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9</a:t>
            </a:r>
            <a:r>
              <a:rPr lang="en-US" sz="1200" b="1" dirty="0" smtClean="0"/>
              <a:t>4%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41376" y="264730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57%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16582" y="2993301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43%</a:t>
            </a:r>
            <a:endParaRPr lang="en-US" sz="12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81136"/>
              </p:ext>
            </p:extLst>
          </p:nvPr>
        </p:nvGraphicFramePr>
        <p:xfrm>
          <a:off x="5869709" y="1833004"/>
          <a:ext cx="3163455" cy="2779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7780"/>
                <a:gridCol w="865675"/>
              </a:tblGrid>
              <a:tr h="3657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Comfortable with child using smart speaker, among parents of child who does not use</a:t>
                      </a:r>
                      <a:endParaRPr lang="en-US" sz="1100" b="1" i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to 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to 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 age 9 to 12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11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en-US" sz="11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18 to 34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35 to 44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45/older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Parents’ use of tech: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Three hrs/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less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Four-seven hrs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Eight hrs/more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1100" b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8815"/>
            <a:ext cx="8147628" cy="857250"/>
          </a:xfrm>
        </p:spPr>
        <p:txBody>
          <a:bodyPr>
            <a:normAutofit/>
          </a:bodyPr>
          <a:lstStyle/>
          <a:p>
            <a:r>
              <a:rPr lang="en-US" dirty="0"/>
              <a:t>Younger, higher socioeconomic, and more </a:t>
            </a:r>
            <a:r>
              <a:rPr lang="en-US" dirty="0" smtClean="0"/>
              <a:t>tech-savvy </a:t>
            </a:r>
            <a:r>
              <a:rPr lang="en-US" dirty="0"/>
              <a:t>parents are most likely to say their child has a connected toy.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597945"/>
              </p:ext>
            </p:extLst>
          </p:nvPr>
        </p:nvGraphicFramePr>
        <p:xfrm>
          <a:off x="900519" y="1230422"/>
          <a:ext cx="3643748" cy="306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9232" y="2346003"/>
            <a:ext cx="12007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Child has connected toy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55" y="958553"/>
            <a:ext cx="3722255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i="1" dirty="0" smtClean="0"/>
              <a:t>Does your child have a connected toy?*</a:t>
            </a:r>
            <a:endParaRPr lang="en-US" sz="14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85826"/>
              </p:ext>
            </p:extLst>
          </p:nvPr>
        </p:nvGraphicFramePr>
        <p:xfrm>
          <a:off x="5144654" y="961957"/>
          <a:ext cx="3536408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601"/>
                <a:gridCol w="894807"/>
              </a:tblGrid>
              <a:tr h="2286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Child has connected toy</a:t>
                      </a:r>
                      <a:endParaRPr lang="en-US" sz="1100" b="1" i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to 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to 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35%</a:t>
                      </a:r>
                      <a:endParaRPr lang="en-US" sz="12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 age 9 to 12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18 to 34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35 to 44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45/older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 parents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Non-white parents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 school grad/less 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Some college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College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grad/more 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$50K HH income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$50K to $75K HH income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 $75K HH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income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Parents who use tech 3 hrs/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less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Parents who use tech  4-7 hrs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32%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Parents who use tech 8 hrs/more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3957" y="4080609"/>
            <a:ext cx="4572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 algn="just">
              <a:lnSpc>
                <a:spcPts val="1000"/>
              </a:lnSpc>
            </a:pPr>
            <a:r>
              <a:rPr lang="en-US" sz="1050" dirty="0" smtClean="0"/>
              <a:t>*Description:  “. . . different </a:t>
            </a:r>
            <a:r>
              <a:rPr lang="en-US" sz="1050" dirty="0"/>
              <a:t>from other toys because they collect, use, and share data over the Internet.  A connected toy is an interactive toy that connects to the Internet and can include sensors, microphones, voice recognition, data storage, or cameras.  It is an actual toy--NOT a screen-based device like a videogame system or tablet</a:t>
            </a:r>
            <a:r>
              <a:rPr lang="en-US" sz="1050" dirty="0" smtClean="0"/>
              <a:t>.”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330052" y="2284528"/>
            <a:ext cx="120070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Child does not have connected toy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1524" y="1285838"/>
            <a:ext cx="120070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 smtClean="0"/>
              <a:t>Not sure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02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68815"/>
            <a:ext cx="8729519" cy="857250"/>
          </a:xfrm>
        </p:spPr>
        <p:txBody>
          <a:bodyPr>
            <a:noAutofit/>
          </a:bodyPr>
          <a:lstStyle/>
          <a:p>
            <a:r>
              <a:rPr lang="en-US" dirty="0"/>
              <a:t>As with smart speakers, there is a “comfort gap” between parents whose children do and do not have a connected toy.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88193"/>
              </p:ext>
            </p:extLst>
          </p:nvPr>
        </p:nvGraphicFramePr>
        <p:xfrm>
          <a:off x="157018" y="1230422"/>
          <a:ext cx="8432801" cy="317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58553"/>
            <a:ext cx="90331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Comfort with Child Having a Connected Toy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388" y="4421728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All parents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2262" y="4410485"/>
            <a:ext cx="169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Parents of child who</a:t>
            </a:r>
            <a:br>
              <a:rPr lang="en-US" sz="1200" b="1" dirty="0" smtClean="0"/>
            </a:br>
            <a:r>
              <a:rPr lang="en-US" sz="1200" b="1" dirty="0" smtClean="0"/>
              <a:t>has connected toy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1993" y="4421728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Parents of child who does</a:t>
            </a:r>
            <a:br>
              <a:rPr lang="en-US" sz="1200" b="1" dirty="0" smtClean="0"/>
            </a:br>
            <a:r>
              <a:rPr lang="en-US" sz="1200" b="1" dirty="0" smtClean="0"/>
              <a:t>not have connected toy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374" y="2311223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70%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9139" y="3396481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30%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560" y="1673902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9</a:t>
            </a:r>
            <a:r>
              <a:rPr lang="en-US" sz="1200" b="1" dirty="0" smtClean="0"/>
              <a:t>4%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41376" y="260112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59%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4290" y="307642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41%</a:t>
            </a:r>
            <a:endParaRPr lang="en-US" sz="12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29059"/>
              </p:ext>
            </p:extLst>
          </p:nvPr>
        </p:nvGraphicFramePr>
        <p:xfrm>
          <a:off x="5793527" y="1797015"/>
          <a:ext cx="3239637" cy="293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3115"/>
                <a:gridCol w="886522"/>
              </a:tblGrid>
              <a:tr h="5059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Comfortable with child having connected toy, among parents of child who does not</a:t>
                      </a:r>
                      <a:r>
                        <a:rPr lang="en-US" sz="11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have one</a:t>
                      </a:r>
                      <a:endParaRPr lang="en-US" sz="1100" b="1" i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to 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to 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 age 9 to 12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18 to 34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35 to 44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45/older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Parents’ use of tech: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Three hrs/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less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Four-seven hrs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Eight hrs/more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46812"/>
              </p:ext>
            </p:extLst>
          </p:nvPr>
        </p:nvGraphicFramePr>
        <p:xfrm>
          <a:off x="-9229" y="840312"/>
          <a:ext cx="8608290" cy="403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1710" y="1440996"/>
            <a:ext cx="7813937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ts val="1400"/>
              </a:lnSpc>
              <a:spcBef>
                <a:spcPts val="3600"/>
              </a:spcBef>
            </a:pPr>
            <a:r>
              <a:rPr lang="en-US" sz="1400" dirty="0" smtClean="0"/>
              <a:t>Can enable children </a:t>
            </a:r>
            <a:r>
              <a:rPr lang="en-US" sz="1400" dirty="0"/>
              <a:t>with special needs, including </a:t>
            </a:r>
            <a:r>
              <a:rPr lang="en-US" sz="1400" dirty="0" smtClean="0"/>
              <a:t>those with </a:t>
            </a:r>
            <a:r>
              <a:rPr lang="en-US" sz="1400" dirty="0"/>
              <a:t>autism and speech impairments,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better communicate and to engage in new forms of play that better suit their </a:t>
            </a:r>
            <a:r>
              <a:rPr lang="en-US" sz="1400" dirty="0" smtClean="0"/>
              <a:t>needs.</a:t>
            </a:r>
            <a:endParaRPr lang="en-US" sz="1400" dirty="0"/>
          </a:p>
          <a:p>
            <a:pPr fontAlgn="t">
              <a:lnSpc>
                <a:spcPts val="1400"/>
              </a:lnSpc>
              <a:spcBef>
                <a:spcPts val="3600"/>
              </a:spcBef>
            </a:pPr>
            <a:r>
              <a:rPr lang="en-US" sz="1400" dirty="0" smtClean="0"/>
              <a:t>Can </a:t>
            </a:r>
            <a:r>
              <a:rPr lang="en-US" sz="1400" dirty="0"/>
              <a:t>provide educational value through interactive learning experiences tailored to the specific developmental level of a child to help them learn things like a foreign language or how to </a:t>
            </a:r>
            <a:r>
              <a:rPr lang="en-US" sz="1400" dirty="0" smtClean="0"/>
              <a:t>code.</a:t>
            </a:r>
            <a:endParaRPr lang="en-US" sz="1400" dirty="0"/>
          </a:p>
          <a:p>
            <a:pPr fontAlgn="t">
              <a:lnSpc>
                <a:spcPts val="1400"/>
              </a:lnSpc>
              <a:spcBef>
                <a:spcPts val="3600"/>
              </a:spcBef>
            </a:pPr>
            <a:r>
              <a:rPr lang="en-US" sz="1400" dirty="0"/>
              <a:t>Wearable </a:t>
            </a:r>
            <a:r>
              <a:rPr lang="en-US" sz="1400" dirty="0" smtClean="0"/>
              <a:t>toys </a:t>
            </a:r>
            <a:r>
              <a:rPr lang="en-US" sz="1400" dirty="0"/>
              <a:t>that include GPS tracking </a:t>
            </a:r>
            <a:r>
              <a:rPr lang="en-US" sz="1400" dirty="0" smtClean="0"/>
              <a:t>(smart watches, fitness trackers) </a:t>
            </a:r>
            <a:r>
              <a:rPr lang="en-US" sz="1400" dirty="0"/>
              <a:t>can help </a:t>
            </a:r>
            <a:r>
              <a:rPr lang="en-US" sz="1400" dirty="0" smtClean="0"/>
              <a:t>alleviate </a:t>
            </a:r>
            <a:r>
              <a:rPr lang="en-US" sz="1400" dirty="0"/>
              <a:t>fears about allowing </a:t>
            </a:r>
            <a:r>
              <a:rPr lang="en-US" sz="1400" dirty="0" smtClean="0"/>
              <a:t>children </a:t>
            </a:r>
            <a:r>
              <a:rPr lang="en-US" sz="1400" dirty="0"/>
              <a:t>to roam outside without an adult, and thus give kids more </a:t>
            </a:r>
            <a:r>
              <a:rPr lang="en-US" sz="1400" dirty="0" smtClean="0"/>
              <a:t>freedom.</a:t>
            </a:r>
            <a:endParaRPr lang="en-US" sz="1400" dirty="0"/>
          </a:p>
          <a:p>
            <a:pPr fontAlgn="t" hangingPunct="0">
              <a:lnSpc>
                <a:spcPts val="1400"/>
              </a:lnSpc>
              <a:spcBef>
                <a:spcPts val="3600"/>
              </a:spcBef>
            </a:pPr>
            <a:r>
              <a:rPr lang="en-US" sz="1400" dirty="0" smtClean="0"/>
              <a:t>Provide an </a:t>
            </a:r>
            <a:r>
              <a:rPr lang="en-US" sz="1400" dirty="0"/>
              <a:t>immersive experience and allow children to have new ways to </a:t>
            </a:r>
            <a:r>
              <a:rPr lang="en-US" sz="1400" dirty="0" smtClean="0"/>
              <a:t>play, enable personalized/interactive </a:t>
            </a:r>
            <a:r>
              <a:rPr lang="en-US" sz="1400" dirty="0"/>
              <a:t>play, encourage imaginative play, </a:t>
            </a:r>
            <a:r>
              <a:rPr lang="en-US" sz="1400" dirty="0" smtClean="0"/>
              <a:t>enhance social/emotional learning.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64" y="147701"/>
            <a:ext cx="8589062" cy="723120"/>
          </a:xfrm>
        </p:spPr>
        <p:txBody>
          <a:bodyPr>
            <a:noAutofit/>
          </a:bodyPr>
          <a:lstStyle/>
          <a:p>
            <a:r>
              <a:rPr lang="en-US" dirty="0"/>
              <a:t>Parents perceive a variety of benefits of connected toys, but rank their enabling of children with special needs as most important.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6720" y="186581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91%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4603" y="348214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84%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09751" y="431798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80%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61919" y="265726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89%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18771" y="1209964"/>
            <a:ext cx="987657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Bef>
                <a:spcPts val="1800"/>
              </a:spcBef>
            </a:pPr>
            <a:r>
              <a:rPr lang="en-US" sz="1100" dirty="0" smtClean="0"/>
              <a:t>Most </a:t>
            </a:r>
            <a:br>
              <a:rPr lang="en-US" sz="1100" dirty="0" smtClean="0"/>
            </a:br>
            <a:r>
              <a:rPr lang="en-US" sz="1100" dirty="0" smtClean="0"/>
              <a:t>important benefit</a:t>
            </a:r>
          </a:p>
          <a:p>
            <a:pPr algn="ctr">
              <a:lnSpc>
                <a:spcPts val="1200"/>
              </a:lnSpc>
              <a:spcBef>
                <a:spcPts val="1800"/>
              </a:spcBef>
            </a:pPr>
            <a:r>
              <a:rPr lang="en-US" sz="1100" dirty="0" smtClean="0"/>
              <a:t>35%</a:t>
            </a:r>
          </a:p>
          <a:p>
            <a:pPr algn="ctr">
              <a:lnSpc>
                <a:spcPts val="1200"/>
              </a:lnSpc>
              <a:spcBef>
                <a:spcPts val="5100"/>
              </a:spcBef>
            </a:pPr>
            <a:r>
              <a:rPr lang="en-US" sz="1100" dirty="0" smtClean="0"/>
              <a:t>27%</a:t>
            </a:r>
          </a:p>
          <a:p>
            <a:pPr algn="ctr">
              <a:lnSpc>
                <a:spcPts val="1200"/>
              </a:lnSpc>
              <a:spcBef>
                <a:spcPts val="5100"/>
              </a:spcBef>
            </a:pPr>
            <a:r>
              <a:rPr lang="en-US" sz="1100" dirty="0" smtClean="0"/>
              <a:t>25%</a:t>
            </a:r>
          </a:p>
          <a:p>
            <a:pPr algn="ctr">
              <a:lnSpc>
                <a:spcPts val="1200"/>
              </a:lnSpc>
              <a:spcBef>
                <a:spcPts val="5100"/>
              </a:spcBef>
            </a:pPr>
            <a:r>
              <a:rPr lang="en-US" sz="1100" dirty="0" smtClean="0"/>
              <a:t>13%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22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85176"/>
              </p:ext>
            </p:extLst>
          </p:nvPr>
        </p:nvGraphicFramePr>
        <p:xfrm>
          <a:off x="-9229" y="812812"/>
          <a:ext cx="8608290" cy="374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1710" y="1533356"/>
            <a:ext cx="78139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ts val="6000"/>
              </a:spcBef>
            </a:pPr>
            <a:r>
              <a:rPr lang="en-US" sz="1400" dirty="0" smtClean="0"/>
              <a:t>Parental-control </a:t>
            </a:r>
            <a:r>
              <a:rPr lang="en-US" sz="1400" dirty="0"/>
              <a:t>settings available for </a:t>
            </a:r>
            <a:r>
              <a:rPr lang="en-US" sz="1400" dirty="0" smtClean="0"/>
              <a:t>the connected </a:t>
            </a:r>
            <a:r>
              <a:rPr lang="en-US" sz="1400" dirty="0"/>
              <a:t>toy	</a:t>
            </a:r>
          </a:p>
          <a:p>
            <a:pPr fontAlgn="b">
              <a:spcBef>
                <a:spcPts val="6000"/>
              </a:spcBef>
            </a:pPr>
            <a:r>
              <a:rPr lang="en-US" sz="1400" dirty="0" smtClean="0"/>
              <a:t>Privacy </a:t>
            </a:r>
            <a:r>
              <a:rPr lang="en-US" sz="1400" dirty="0"/>
              <a:t>practices of the company that makes </a:t>
            </a:r>
            <a:r>
              <a:rPr lang="en-US" sz="1400" dirty="0" smtClean="0"/>
              <a:t>the connected </a:t>
            </a:r>
            <a:r>
              <a:rPr lang="en-US" sz="1400" dirty="0"/>
              <a:t>toy	</a:t>
            </a:r>
          </a:p>
          <a:p>
            <a:pPr fontAlgn="b">
              <a:spcBef>
                <a:spcPts val="6000"/>
              </a:spcBef>
            </a:pPr>
            <a:r>
              <a:rPr lang="en-US" sz="1400" dirty="0" smtClean="0"/>
              <a:t>Type </a:t>
            </a:r>
            <a:r>
              <a:rPr lang="en-US" sz="1400" dirty="0"/>
              <a:t>of personal data collected by </a:t>
            </a:r>
            <a:r>
              <a:rPr lang="en-US" sz="1400" dirty="0" smtClean="0"/>
              <a:t>the connected toy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0" y="129229"/>
            <a:ext cx="8589062" cy="723120"/>
          </a:xfrm>
        </p:spPr>
        <p:txBody>
          <a:bodyPr>
            <a:noAutofit/>
          </a:bodyPr>
          <a:lstStyle/>
          <a:p>
            <a:r>
              <a:rPr lang="en-US" dirty="0"/>
              <a:t>Among those whose children have a connected toy, most claim some familiarity with factors related to privacy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9844" y="187504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92%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4603" y="288870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83%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83639" y="390236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81%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9965" y="4502624"/>
            <a:ext cx="45640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*among parents who say their child has a connected toy (31% of parents)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416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216249"/>
              </p:ext>
            </p:extLst>
          </p:nvPr>
        </p:nvGraphicFramePr>
        <p:xfrm>
          <a:off x="-9229" y="738716"/>
          <a:ext cx="8608290" cy="413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1710" y="1283984"/>
            <a:ext cx="8007890" cy="318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ts val="1300"/>
              </a:lnSpc>
              <a:spcBef>
                <a:spcPts val="3000"/>
              </a:spcBef>
            </a:pPr>
            <a:r>
              <a:rPr lang="en-US" sz="1200" dirty="0" smtClean="0"/>
              <a:t>Record child’s conversations, </a:t>
            </a:r>
            <a:r>
              <a:rPr lang="en-US" sz="1200" dirty="0"/>
              <a:t>communicate with </a:t>
            </a:r>
            <a:r>
              <a:rPr lang="en-US" sz="1200" dirty="0" smtClean="0"/>
              <a:t>child</a:t>
            </a:r>
            <a:r>
              <a:rPr lang="en-US" sz="1200" dirty="0"/>
              <a:t>, </a:t>
            </a:r>
            <a:r>
              <a:rPr lang="en-US" sz="1200" dirty="0" smtClean="0"/>
              <a:t>GPS/location features: children’s safety at risk </a:t>
            </a:r>
            <a:r>
              <a:rPr lang="en-US" sz="1200" dirty="0"/>
              <a:t>if online </a:t>
            </a:r>
            <a:r>
              <a:rPr lang="en-US" sz="1200" dirty="0" smtClean="0"/>
              <a:t>hackers/criminals </a:t>
            </a:r>
            <a:r>
              <a:rPr lang="en-US" sz="1200" dirty="0"/>
              <a:t>communicate with children through </a:t>
            </a:r>
            <a:r>
              <a:rPr lang="en-US" sz="1200" dirty="0" smtClean="0"/>
              <a:t>toys</a:t>
            </a:r>
            <a:endParaRPr lang="en-US" sz="1200" dirty="0"/>
          </a:p>
          <a:p>
            <a:pPr fontAlgn="t">
              <a:lnSpc>
                <a:spcPts val="1300"/>
              </a:lnSpc>
              <a:spcBef>
                <a:spcPts val="3000"/>
              </a:spcBef>
            </a:pPr>
            <a:r>
              <a:rPr lang="en-US" sz="1200" dirty="0" smtClean="0"/>
              <a:t>Collect </a:t>
            </a:r>
            <a:r>
              <a:rPr lang="en-US" sz="1200" dirty="0"/>
              <a:t>personal </a:t>
            </a:r>
            <a:r>
              <a:rPr lang="en-US" sz="1200" dirty="0" smtClean="0"/>
              <a:t>info </a:t>
            </a:r>
            <a:r>
              <a:rPr lang="en-US" sz="1200" dirty="0"/>
              <a:t>from </a:t>
            </a:r>
            <a:r>
              <a:rPr lang="en-US" sz="1200" dirty="0" smtClean="0"/>
              <a:t>children/transmit via Internet; questions </a:t>
            </a:r>
            <a:r>
              <a:rPr lang="en-US" sz="1200" dirty="0"/>
              <a:t>about </a:t>
            </a:r>
            <a:r>
              <a:rPr lang="en-US" sz="1200" dirty="0" smtClean="0"/>
              <a:t>data security from hackers/thieves</a:t>
            </a:r>
            <a:endParaRPr lang="en-US" sz="1200" dirty="0"/>
          </a:p>
          <a:p>
            <a:pPr fontAlgn="t">
              <a:lnSpc>
                <a:spcPts val="1300"/>
              </a:lnSpc>
              <a:spcBef>
                <a:spcPts val="3000"/>
              </a:spcBef>
            </a:pPr>
            <a:r>
              <a:rPr lang="en-US" sz="1200" dirty="0" smtClean="0"/>
              <a:t>Collect </a:t>
            </a:r>
            <a:r>
              <a:rPr lang="en-US" sz="1200" dirty="0"/>
              <a:t>personal information from children and use it for marketing </a:t>
            </a:r>
            <a:r>
              <a:rPr lang="en-US" sz="1200" dirty="0" smtClean="0"/>
              <a:t>purposes</a:t>
            </a:r>
            <a:endParaRPr lang="en-US" sz="1200" dirty="0"/>
          </a:p>
          <a:p>
            <a:pPr fontAlgn="t" hangingPunct="0">
              <a:lnSpc>
                <a:spcPts val="1300"/>
              </a:lnSpc>
              <a:spcBef>
                <a:spcPts val="3000"/>
              </a:spcBef>
            </a:pPr>
            <a:r>
              <a:rPr lang="en-US" sz="1200" dirty="0" smtClean="0"/>
              <a:t>Portable/screenless</a:t>
            </a:r>
            <a:r>
              <a:rPr lang="en-US" sz="1200" dirty="0"/>
              <a:t>, </a:t>
            </a:r>
            <a:r>
              <a:rPr lang="en-US" sz="1200" dirty="0" smtClean="0"/>
              <a:t>difficult to see hidden sensors/hardware: hard to tell difference, may not realize data collected</a:t>
            </a:r>
            <a:endParaRPr lang="en-US" sz="1200" dirty="0"/>
          </a:p>
          <a:p>
            <a:pPr fontAlgn="t">
              <a:lnSpc>
                <a:spcPts val="1300"/>
              </a:lnSpc>
              <a:spcBef>
                <a:spcPts val="3000"/>
              </a:spcBef>
            </a:pPr>
            <a:r>
              <a:rPr lang="en-US" sz="1200" dirty="0" smtClean="0"/>
              <a:t>Imaginative </a:t>
            </a:r>
            <a:r>
              <a:rPr lang="en-US" sz="1200" dirty="0"/>
              <a:t>play </a:t>
            </a:r>
            <a:r>
              <a:rPr lang="en-US" sz="1200" dirty="0" smtClean="0"/>
              <a:t>stunted </a:t>
            </a:r>
            <a:r>
              <a:rPr lang="en-US" sz="1200" dirty="0"/>
              <a:t>by </a:t>
            </a:r>
            <a:r>
              <a:rPr lang="en-US" sz="1200" dirty="0" smtClean="0"/>
              <a:t>pre-programmed </a:t>
            </a:r>
            <a:r>
              <a:rPr lang="en-US" sz="1200" dirty="0"/>
              <a:t>responses </a:t>
            </a:r>
            <a:r>
              <a:rPr lang="en-US" sz="1200" dirty="0" smtClean="0"/>
              <a:t>to </a:t>
            </a:r>
            <a:r>
              <a:rPr lang="en-US" sz="1200" dirty="0"/>
              <a:t>steer conversations and trigger certain </a:t>
            </a:r>
            <a:r>
              <a:rPr lang="en-US" sz="1200" dirty="0" smtClean="0"/>
              <a:t>reactions</a:t>
            </a:r>
            <a:endParaRPr lang="en-US" sz="1200" dirty="0"/>
          </a:p>
          <a:p>
            <a:pPr fontAlgn="t">
              <a:lnSpc>
                <a:spcPts val="1300"/>
              </a:lnSpc>
              <a:spcBef>
                <a:spcPts val="3000"/>
              </a:spcBef>
            </a:pPr>
            <a:r>
              <a:rPr lang="en-US" sz="1200" dirty="0"/>
              <a:t>Children may lose </a:t>
            </a:r>
            <a:r>
              <a:rPr lang="en-US" sz="1200" dirty="0" smtClean="0"/>
              <a:t>manners, talk </a:t>
            </a:r>
            <a:r>
              <a:rPr lang="en-US" sz="1200" dirty="0"/>
              <a:t>to others like </a:t>
            </a:r>
            <a:r>
              <a:rPr lang="en-US" sz="1200" dirty="0" smtClean="0"/>
              <a:t>they do to </a:t>
            </a:r>
            <a:r>
              <a:rPr lang="en-US" sz="1200" dirty="0"/>
              <a:t>voice-controlled </a:t>
            </a:r>
            <a:r>
              <a:rPr lang="en-US" sz="1200" dirty="0" smtClean="0"/>
              <a:t>assistants/connected toys–bark orders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0" y="129229"/>
            <a:ext cx="8121965" cy="723120"/>
          </a:xfrm>
        </p:spPr>
        <p:txBody>
          <a:bodyPr>
            <a:noAutofit/>
          </a:bodyPr>
          <a:lstStyle/>
          <a:p>
            <a:r>
              <a:rPr lang="en-US" dirty="0"/>
              <a:t>Parents’ greatest concerns about connected toys are their impact on children’s safety and data security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5888" y="162567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89%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58287" y="329742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79%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98843" y="44109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7</a:t>
            </a:r>
            <a:r>
              <a:rPr lang="en-US" sz="1200" b="1" dirty="0" smtClean="0"/>
              <a:t>0%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27827" y="273114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82%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18771" y="969828"/>
            <a:ext cx="9876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Most </a:t>
            </a:r>
            <a:br>
              <a:rPr lang="en-US" sz="1100" dirty="0" smtClean="0"/>
            </a:br>
            <a:r>
              <a:rPr lang="en-US" sz="1100" dirty="0" smtClean="0"/>
              <a:t>concerning</a:t>
            </a:r>
          </a:p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51%</a:t>
            </a:r>
          </a:p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18%</a:t>
            </a:r>
          </a:p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8%</a:t>
            </a:r>
          </a:p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8%</a:t>
            </a:r>
          </a:p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8%</a:t>
            </a:r>
          </a:p>
          <a:p>
            <a:pPr algn="ctr">
              <a:lnSpc>
                <a:spcPts val="1200"/>
              </a:lnSpc>
              <a:spcBef>
                <a:spcPts val="3000"/>
              </a:spcBef>
            </a:pPr>
            <a:r>
              <a:rPr lang="en-US" sz="1100" dirty="0" smtClean="0"/>
              <a:t>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8202" y="38521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r>
              <a:rPr lang="en-US" sz="1200" b="1" dirty="0"/>
              <a:t>1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9846" y="22092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88%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68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8815"/>
            <a:ext cx="8199942" cy="857250"/>
          </a:xfrm>
        </p:spPr>
        <p:txBody>
          <a:bodyPr/>
          <a:lstStyle/>
          <a:p>
            <a:r>
              <a:rPr lang="en-US" dirty="0"/>
              <a:t>After hearing about benefits </a:t>
            </a:r>
            <a:r>
              <a:rPr lang="en-US" dirty="0" smtClean="0"/>
              <a:t>and </a:t>
            </a:r>
            <a:r>
              <a:rPr lang="en-US" dirty="0"/>
              <a:t>concerns about connected toys, parents are evenly divided on the benefits vs. harms.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421564"/>
              </p:ext>
            </p:extLst>
          </p:nvPr>
        </p:nvGraphicFramePr>
        <p:xfrm>
          <a:off x="-73891" y="988294"/>
          <a:ext cx="9134764" cy="35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276" y="4359631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Initial view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67171" y="4359631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Informed view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657" y="1366997"/>
            <a:ext cx="110959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 smtClean="0"/>
              <a:t>All parents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0620" y="1366997"/>
            <a:ext cx="198323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</a:t>
            </a:r>
            <a:br>
              <a:rPr lang="en-US" sz="1400" b="1" dirty="0" smtClean="0"/>
            </a:br>
            <a:r>
              <a:rPr lang="en-US" sz="1400" b="1" dirty="0" smtClean="0"/>
              <a:t>has connected toy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7525" y="4359631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Initial view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1420" y="4359631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Informed view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71492" y="4359631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Initial view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52331" y="4359631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Informed view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7409" y="1366997"/>
            <a:ext cx="24497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does </a:t>
            </a:r>
            <a:br>
              <a:rPr lang="en-US" sz="1400" b="1" dirty="0" smtClean="0"/>
            </a:br>
            <a:r>
              <a:rPr lang="en-US" sz="1400" b="1" dirty="0" smtClean="0"/>
              <a:t>not have connected toy</a:t>
            </a:r>
            <a:endParaRPr lang="en-US" sz="1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38764" y="1366998"/>
            <a:ext cx="2997198" cy="3241924"/>
            <a:chOff x="3038764" y="1549110"/>
            <a:chExt cx="2997198" cy="313369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038764" y="1549110"/>
              <a:ext cx="0" cy="313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35962" y="1549110"/>
              <a:ext cx="0" cy="313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95937" y="2142839"/>
            <a:ext cx="423514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+26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0256" y="2142839"/>
            <a:ext cx="344966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+2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085" y="2142839"/>
            <a:ext cx="423514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+47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5236" y="2142839"/>
            <a:ext cx="423514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+27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0958" y="2142839"/>
            <a:ext cx="423514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+17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6941" y="2142839"/>
            <a:ext cx="309700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-9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Still, parents’ comfort with connected toys drops only modestly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025701"/>
              </p:ext>
            </p:extLst>
          </p:nvPr>
        </p:nvGraphicFramePr>
        <p:xfrm>
          <a:off x="-73891" y="969822"/>
          <a:ext cx="9134764" cy="35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556" y="4347039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Initial view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84047" y="4347039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Informed view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657" y="1348525"/>
            <a:ext cx="110959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 smtClean="0"/>
              <a:t>All parents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0620" y="1348525"/>
            <a:ext cx="198323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</a:t>
            </a:r>
            <a:br>
              <a:rPr lang="en-US" sz="1400" b="1" dirty="0" smtClean="0"/>
            </a:br>
            <a:r>
              <a:rPr lang="en-US" sz="1400" b="1" dirty="0" smtClean="0"/>
              <a:t>has connected toy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42109" y="4347039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Initial view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544" y="4347039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Informed view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37740" y="4347039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Initial view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73995" y="4347039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Informed view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7409" y="1348525"/>
            <a:ext cx="24497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does </a:t>
            </a:r>
            <a:br>
              <a:rPr lang="en-US" sz="1400" b="1" dirty="0" smtClean="0"/>
            </a:br>
            <a:r>
              <a:rPr lang="en-US" sz="1400" b="1" dirty="0" smtClean="0"/>
              <a:t>not have connected toy</a:t>
            </a:r>
            <a:endParaRPr lang="en-US" sz="1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38764" y="1348526"/>
            <a:ext cx="2997198" cy="3241924"/>
            <a:chOff x="3038764" y="1549110"/>
            <a:chExt cx="2997198" cy="313369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038764" y="1549110"/>
              <a:ext cx="0" cy="313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35962" y="1549110"/>
              <a:ext cx="0" cy="313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33939" y="233367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70%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09344" y="251528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63%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68991" y="169641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94%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44396" y="18780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88%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95538" y="26106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59%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70943" y="279228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52%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503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were asked for their reaction if companies that make connected toys follow these recommended guidelines.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8" y="1200151"/>
            <a:ext cx="8428182" cy="33944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b="1" dirty="0"/>
              <a:t>Provide Notice – Toy makers should ensure that parents understand data practices.</a:t>
            </a:r>
            <a:endParaRPr lang="en-US" dirty="0"/>
          </a:p>
          <a:p>
            <a:pPr lvl="1" algn="just"/>
            <a:r>
              <a:rPr lang="en-US" dirty="0"/>
              <a:t>Clear privacy notices should be accessible on packaging and when opening and setting up/connecting the toy. </a:t>
            </a:r>
          </a:p>
          <a:p>
            <a:pPr lvl="1" algn="just"/>
            <a:r>
              <a:rPr lang="en-US" dirty="0"/>
              <a:t>With many connected toys being screenless, companies should invest in developing creative and intuitive ways to alert children and parents when data is being collected or transmitted--by incorporating visual, audio, or other cues or notices that this device is online.</a:t>
            </a:r>
          </a:p>
          <a:p>
            <a:pPr algn="just">
              <a:spcBef>
                <a:spcPts val="1200"/>
              </a:spcBef>
            </a:pPr>
            <a:r>
              <a:rPr lang="en-US" b="1" dirty="0"/>
              <a:t>Provide Choice – Parents should be able to consent in meaningful ways to data collection and use.</a:t>
            </a:r>
            <a:endParaRPr lang="en-US" dirty="0"/>
          </a:p>
          <a:p>
            <a:pPr lvl="1" algn="just"/>
            <a:r>
              <a:rPr lang="en-US" dirty="0"/>
              <a:t>Parental consent should be required before toys can collect children’s private information to access features and bring the toy to life.</a:t>
            </a:r>
          </a:p>
          <a:p>
            <a:pPr algn="just">
              <a:spcBef>
                <a:spcPts val="1200"/>
              </a:spcBef>
            </a:pPr>
            <a:r>
              <a:rPr lang="en-US" b="1" dirty="0"/>
              <a:t>Provide Security – Safeguarding data helps mitigate risks of unauthorized disclosure.  </a:t>
            </a:r>
            <a:endParaRPr lang="en-US" dirty="0"/>
          </a:p>
          <a:p>
            <a:pPr lvl="1" algn="just"/>
            <a:r>
              <a:rPr lang="en-US" dirty="0"/>
              <a:t>Companies should protect against potential security breaches that would allow bad actors to access video or audio of children, or use the toy to communicate with children.</a:t>
            </a:r>
          </a:p>
        </p:txBody>
      </p:sp>
    </p:spTree>
    <p:extLst>
      <p:ext uri="{BB962C8B-B14F-4D97-AF65-F5344CB8AC3E}">
        <p14:creationId xmlns:p14="http://schemas.microsoft.com/office/powerpoint/2010/main" val="10299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Three </a:t>
            </a:r>
            <a:r>
              <a:rPr lang="en-US" sz="2400" dirty="0"/>
              <a:t>focus groups conducted in August </a:t>
            </a:r>
            <a:r>
              <a:rPr lang="en-US" sz="2400" dirty="0" smtClean="0"/>
              <a:t>2017</a:t>
            </a:r>
            <a:endParaRPr lang="en-US" sz="2400" dirty="0"/>
          </a:p>
          <a:p>
            <a:pPr lvl="1"/>
            <a:r>
              <a:rPr lang="en-US" sz="2000" dirty="0"/>
              <a:t>Two in-person groups among parents of connected children* in Bala Cynwyd, Pennsylvania (suburb of Philadelphia), segmented by age of child: </a:t>
            </a:r>
            <a:r>
              <a:rPr lang="en-US" sz="2000" dirty="0" smtClean="0"/>
              <a:t>age 2 </a:t>
            </a:r>
            <a:r>
              <a:rPr lang="en-US" sz="2000" dirty="0"/>
              <a:t>to 7, </a:t>
            </a:r>
            <a:r>
              <a:rPr lang="en-US" sz="2000" dirty="0" smtClean="0"/>
              <a:t>age 8 </a:t>
            </a:r>
            <a:r>
              <a:rPr lang="en-US" sz="2000" dirty="0"/>
              <a:t>to </a:t>
            </a:r>
            <a:r>
              <a:rPr lang="en-US" sz="2000" dirty="0" smtClean="0"/>
              <a:t>12</a:t>
            </a:r>
            <a:endParaRPr lang="en-US" sz="2000" dirty="0"/>
          </a:p>
          <a:p>
            <a:pPr lvl="1"/>
            <a:r>
              <a:rPr lang="en-US" sz="2000" dirty="0"/>
              <a:t>One online focus group among parents of children </a:t>
            </a:r>
            <a:r>
              <a:rPr lang="en-US" sz="2000" dirty="0" smtClean="0"/>
              <a:t>age </a:t>
            </a:r>
            <a:r>
              <a:rPr lang="en-US" sz="2000" dirty="0"/>
              <a:t>2 to 12 who have a connected </a:t>
            </a:r>
            <a:r>
              <a:rPr lang="en-US" sz="2000" dirty="0" smtClean="0"/>
              <a:t>toy</a:t>
            </a:r>
            <a:endParaRPr lang="en-US" sz="2000" dirty="0"/>
          </a:p>
          <a:p>
            <a:pPr lvl="0">
              <a:spcBef>
                <a:spcPts val="1800"/>
              </a:spcBef>
            </a:pPr>
            <a:r>
              <a:rPr lang="en-US" sz="2400" dirty="0" smtClean="0"/>
              <a:t>Online </a:t>
            </a:r>
            <a:r>
              <a:rPr lang="en-US" sz="2400" dirty="0"/>
              <a:t>nationwide survey among 601 parents of connected children* age 2 to 12, conducted September </a:t>
            </a:r>
            <a:r>
              <a:rPr lang="en-US" sz="2400" dirty="0" smtClean="0"/>
              <a:t>21 to 29</a:t>
            </a:r>
            <a:r>
              <a:rPr lang="en-US" sz="2400" dirty="0"/>
              <a:t>, 2017</a:t>
            </a:r>
          </a:p>
          <a:p>
            <a:pPr lvl="0" algn="just"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549400" y="4456115"/>
            <a:ext cx="6045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* “Connected children” use </a:t>
            </a:r>
            <a:r>
              <a:rPr lang="en-US" sz="1400" dirty="0">
                <a:latin typeface="+mn-lt"/>
              </a:rPr>
              <a:t>the Internet and have access to technology </a:t>
            </a:r>
            <a:r>
              <a:rPr lang="en-US" sz="1400" dirty="0" smtClean="0">
                <a:latin typeface="+mn-lt"/>
              </a:rPr>
              <a:t>devices.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3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95" y="68815"/>
            <a:ext cx="8544791" cy="857250"/>
          </a:xfrm>
        </p:spPr>
        <p:txBody>
          <a:bodyPr/>
          <a:lstStyle/>
          <a:p>
            <a:r>
              <a:rPr lang="en-US" dirty="0"/>
              <a:t>These guidelines make a notable difference in the comfort level among parents whose children do not have connected toys.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03660"/>
              </p:ext>
            </p:extLst>
          </p:nvPr>
        </p:nvGraphicFramePr>
        <p:xfrm>
          <a:off x="-73891" y="914406"/>
          <a:ext cx="9134764" cy="35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0657" y="1293109"/>
            <a:ext cx="110959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 smtClean="0"/>
              <a:t>All parents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0620" y="1293109"/>
            <a:ext cx="198323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</a:t>
            </a:r>
            <a:br>
              <a:rPr lang="en-US" sz="1400" b="1" dirty="0" smtClean="0"/>
            </a:br>
            <a:r>
              <a:rPr lang="en-US" sz="1400" b="1" dirty="0" smtClean="0"/>
              <a:t>has connected toy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7409" y="1293109"/>
            <a:ext cx="24497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 of child who does </a:t>
            </a:r>
            <a:br>
              <a:rPr lang="en-US" sz="1400" b="1" dirty="0" smtClean="0"/>
            </a:br>
            <a:r>
              <a:rPr lang="en-US" sz="1400" b="1" dirty="0" smtClean="0"/>
              <a:t>not have connected toy</a:t>
            </a:r>
            <a:endParaRPr lang="en-US" sz="1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38764" y="1293110"/>
            <a:ext cx="2997198" cy="3241924"/>
            <a:chOff x="3038764" y="1549110"/>
            <a:chExt cx="2997198" cy="313369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038764" y="1549110"/>
              <a:ext cx="0" cy="313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35962" y="1549110"/>
              <a:ext cx="0" cy="313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74075" y="230597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70%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67612" y="249680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63%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42879" y="172412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94%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36416" y="186878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88%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12414" y="258296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59%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15187" y="276457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52%</a:t>
            </a: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95568" y="4284242"/>
            <a:ext cx="2753745" cy="400110"/>
            <a:chOff x="295568" y="4433519"/>
            <a:chExt cx="2753745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295568" y="4433519"/>
              <a:ext cx="588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Initial</a:t>
              </a:r>
              <a:br>
                <a:rPr lang="en-US" sz="1200" b="1" dirty="0" smtClean="0"/>
              </a:br>
              <a:r>
                <a:rPr lang="en-US" sz="1200" b="1" dirty="0" smtClean="0"/>
                <a:t>view</a:t>
              </a:r>
              <a:endParaRPr lang="en-US" sz="1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2247" y="4433519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Informed</a:t>
              </a:r>
              <a:br>
                <a:rPr lang="en-US" sz="1200" b="1" dirty="0" smtClean="0"/>
              </a:br>
              <a:r>
                <a:rPr lang="en-US" sz="1200" b="1" dirty="0" smtClean="0"/>
                <a:t>view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1618" y="443351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Post-</a:t>
              </a:r>
              <a:br>
                <a:rPr lang="en-US" sz="1200" b="1" dirty="0" smtClean="0"/>
              </a:br>
              <a:r>
                <a:rPr lang="en-US" sz="1200" b="1" dirty="0" smtClean="0"/>
                <a:t>guidelines</a:t>
              </a:r>
              <a:endParaRPr lang="en-US" sz="12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46073" y="4284242"/>
            <a:ext cx="2753745" cy="400110"/>
            <a:chOff x="295568" y="4433519"/>
            <a:chExt cx="2753745" cy="400110"/>
          </a:xfrm>
        </p:grpSpPr>
        <p:sp>
          <p:nvSpPr>
            <p:cNvPr id="31" name="TextBox 30"/>
            <p:cNvSpPr txBox="1"/>
            <p:nvPr/>
          </p:nvSpPr>
          <p:spPr>
            <a:xfrm>
              <a:off x="295568" y="4433519"/>
              <a:ext cx="588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Initial</a:t>
              </a:r>
              <a:br>
                <a:rPr lang="en-US" sz="1200" b="1" dirty="0" smtClean="0"/>
              </a:br>
              <a:r>
                <a:rPr lang="en-US" sz="1200" b="1" dirty="0" smtClean="0"/>
                <a:t>view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2247" y="4433519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Informed</a:t>
              </a:r>
              <a:br>
                <a:rPr lang="en-US" sz="1200" b="1" dirty="0" smtClean="0"/>
              </a:br>
              <a:r>
                <a:rPr lang="en-US" sz="1200" b="1" dirty="0" smtClean="0"/>
                <a:t>view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01618" y="443351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Post-</a:t>
              </a:r>
              <a:br>
                <a:rPr lang="en-US" sz="1200" b="1" dirty="0" smtClean="0"/>
              </a:br>
              <a:r>
                <a:rPr lang="en-US" sz="1200" b="1" dirty="0" smtClean="0"/>
                <a:t>guidelines</a:t>
              </a:r>
              <a:endParaRPr lang="en-US" sz="12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96577" y="4284242"/>
            <a:ext cx="2753745" cy="400110"/>
            <a:chOff x="295568" y="4433519"/>
            <a:chExt cx="2753745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295568" y="4433519"/>
              <a:ext cx="588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Initial</a:t>
              </a:r>
              <a:br>
                <a:rPr lang="en-US" sz="1200" b="1" dirty="0" smtClean="0"/>
              </a:br>
              <a:r>
                <a:rPr lang="en-US" sz="1200" b="1" dirty="0" smtClean="0"/>
                <a:t>view</a:t>
              </a:r>
              <a:endParaRPr lang="en-US" sz="1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2247" y="4433519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Informed</a:t>
              </a:r>
              <a:br>
                <a:rPr lang="en-US" sz="1200" b="1" dirty="0" smtClean="0"/>
              </a:br>
              <a:r>
                <a:rPr lang="en-US" sz="1200" b="1" dirty="0" smtClean="0"/>
                <a:t>view</a:t>
              </a:r>
              <a:endParaRPr lang="en-US" sz="1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01618" y="443351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smtClean="0"/>
                <a:t>Post-</a:t>
              </a:r>
              <a:br>
                <a:rPr lang="en-US" sz="1200" b="1" dirty="0" smtClean="0"/>
              </a:br>
              <a:r>
                <a:rPr lang="en-US" sz="1200" b="1" dirty="0" smtClean="0"/>
                <a:t>guidelines</a:t>
              </a:r>
              <a:endParaRPr lang="en-US" sz="12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330045" y="20503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80%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98435" y="169641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95%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266278" y="219349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74%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916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0" y="129229"/>
            <a:ext cx="8589062" cy="723120"/>
          </a:xfrm>
        </p:spPr>
        <p:txBody>
          <a:bodyPr>
            <a:noAutofit/>
          </a:bodyPr>
          <a:lstStyle/>
          <a:p>
            <a:r>
              <a:rPr lang="en-US" dirty="0"/>
              <a:t>These are parents of “connected” children age 12 and </a:t>
            </a:r>
            <a:r>
              <a:rPr lang="en-US" dirty="0" smtClean="0"/>
              <a:t>younger who are </a:t>
            </a:r>
            <a:r>
              <a:rPr lang="en-US" dirty="0"/>
              <a:t>connected in many ways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45750"/>
              </p:ext>
            </p:extLst>
          </p:nvPr>
        </p:nvGraphicFramePr>
        <p:xfrm>
          <a:off x="138546" y="840313"/>
          <a:ext cx="8617527" cy="393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3478" y="1343395"/>
            <a:ext cx="2317914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  <a:spcBef>
                <a:spcPts val="3000"/>
              </a:spcBef>
            </a:pPr>
            <a:r>
              <a:rPr lang="en-US" sz="1400" b="1" dirty="0"/>
              <a:t>Tablet </a:t>
            </a:r>
            <a:r>
              <a:rPr lang="en-US" sz="1400" b="1" dirty="0" smtClean="0"/>
              <a:t>computer/iPad*</a:t>
            </a:r>
            <a:endParaRPr lang="en-US" sz="1400" b="1" dirty="0"/>
          </a:p>
          <a:p>
            <a:pPr algn="r">
              <a:lnSpc>
                <a:spcPts val="1600"/>
              </a:lnSpc>
              <a:spcBef>
                <a:spcPts val="2400"/>
              </a:spcBef>
            </a:pPr>
            <a:r>
              <a:rPr lang="en-US" sz="1400" b="1" dirty="0"/>
              <a:t>Cell phone, </a:t>
            </a:r>
            <a:r>
              <a:rPr lang="en-US" sz="1400" b="1" dirty="0" smtClean="0"/>
              <a:t>smartphone*</a:t>
            </a:r>
            <a:endParaRPr lang="en-US" sz="1400" b="1" dirty="0"/>
          </a:p>
          <a:p>
            <a:pPr algn="r">
              <a:lnSpc>
                <a:spcPts val="1600"/>
              </a:lnSpc>
              <a:spcBef>
                <a:spcPts val="1800"/>
              </a:spcBef>
            </a:pPr>
            <a:r>
              <a:rPr lang="en-US" sz="1400" b="1" dirty="0"/>
              <a:t>Desktop or laptop </a:t>
            </a:r>
            <a:r>
              <a:rPr lang="en-US" sz="1400" b="1" dirty="0" smtClean="0"/>
              <a:t>computer*</a:t>
            </a:r>
            <a:endParaRPr lang="en-US" sz="1400" b="1" dirty="0"/>
          </a:p>
          <a:p>
            <a:pPr algn="r">
              <a:lnSpc>
                <a:spcPts val="1600"/>
              </a:lnSpc>
              <a:spcBef>
                <a:spcPts val="1200"/>
              </a:spcBef>
            </a:pPr>
            <a:r>
              <a:rPr lang="en-US" sz="1400" b="1" dirty="0" smtClean="0"/>
              <a:t>Video </a:t>
            </a:r>
            <a:r>
              <a:rPr lang="en-US" sz="1400" b="1" dirty="0"/>
              <a:t>game </a:t>
            </a:r>
            <a:r>
              <a:rPr lang="en-US" sz="1400" b="1" dirty="0" smtClean="0"/>
              <a:t>console*</a:t>
            </a:r>
            <a:endParaRPr lang="en-US" sz="1400" b="1" dirty="0"/>
          </a:p>
          <a:p>
            <a:pPr algn="r">
              <a:lnSpc>
                <a:spcPts val="1600"/>
              </a:lnSpc>
              <a:spcBef>
                <a:spcPts val="1500"/>
              </a:spcBef>
            </a:pPr>
            <a:r>
              <a:rPr lang="en-US" sz="1400" b="1" dirty="0" smtClean="0"/>
              <a:t>Handheld device or </a:t>
            </a:r>
            <a:r>
              <a:rPr lang="en-US" sz="1400" b="1" dirty="0"/>
              <a:t>iPod </a:t>
            </a:r>
            <a:r>
              <a:rPr lang="en-US" sz="1400" b="1" dirty="0" smtClean="0"/>
              <a:t>w/Wi-fi capability*</a:t>
            </a:r>
          </a:p>
          <a:p>
            <a:pPr algn="r">
              <a:lnSpc>
                <a:spcPts val="1600"/>
              </a:lnSpc>
              <a:spcBef>
                <a:spcPts val="1500"/>
              </a:spcBef>
            </a:pPr>
            <a:r>
              <a:rPr lang="en-US" sz="1400" b="1" dirty="0" smtClean="0"/>
              <a:t>Connected toy</a:t>
            </a:r>
            <a:endParaRPr lang="en-US" sz="1400" b="1" dirty="0"/>
          </a:p>
          <a:p>
            <a:pPr algn="r">
              <a:lnSpc>
                <a:spcPts val="1600"/>
              </a:lnSpc>
              <a:spcBef>
                <a:spcPts val="600"/>
              </a:spcBef>
            </a:pPr>
            <a:r>
              <a:rPr lang="en-US" sz="1400" b="1" dirty="0" smtClean="0"/>
              <a:t>Wearable connected device (smart watch, fitness tracker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7" y="133928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89%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7" y="183342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89%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5287" y="235527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86%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41331" y="284942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83%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5931" y="334356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60%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35871" y="383771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35%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3383" y="433185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31%</a:t>
            </a:r>
            <a:endParaRPr lang="en-US" sz="1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04963" y="4244163"/>
            <a:ext cx="3555907" cy="430887"/>
            <a:chOff x="5504963" y="4318051"/>
            <a:chExt cx="3555907" cy="430887"/>
          </a:xfrm>
        </p:grpSpPr>
        <p:sp>
          <p:nvSpPr>
            <p:cNvPr id="13" name="TextBox 12"/>
            <p:cNvSpPr txBox="1"/>
            <p:nvPr/>
          </p:nvSpPr>
          <p:spPr>
            <a:xfrm>
              <a:off x="5514199" y="4318051"/>
              <a:ext cx="35466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*Parents qualify </a:t>
              </a:r>
              <a:r>
                <a:rPr lang="en-US" sz="1100" dirty="0"/>
                <a:t>for the survey if </a:t>
              </a:r>
              <a:r>
                <a:rPr lang="en-US" sz="1100" dirty="0" smtClean="0"/>
                <a:t>their </a:t>
              </a:r>
              <a:r>
                <a:rPr lang="en-US" sz="1100" dirty="0"/>
                <a:t>child has one of these items or </a:t>
              </a:r>
              <a:r>
                <a:rPr lang="en-US" sz="1100" dirty="0" smtClean="0"/>
                <a:t>has access to one </a:t>
              </a:r>
              <a:r>
                <a:rPr lang="en-US" sz="1100" dirty="0"/>
                <a:t>in </a:t>
              </a:r>
              <a:r>
                <a:rPr lang="en-US" sz="1100" dirty="0" smtClean="0"/>
                <a:t>the household.</a:t>
              </a:r>
              <a:endParaRPr lang="en-US" sz="1100" dirty="0"/>
            </a:p>
          </p:txBody>
        </p:sp>
        <p:sp>
          <p:nvSpPr>
            <p:cNvPr id="14" name="Double Bracket 13"/>
            <p:cNvSpPr/>
            <p:nvPr/>
          </p:nvSpPr>
          <p:spPr>
            <a:xfrm>
              <a:off x="5504963" y="4318051"/>
              <a:ext cx="3426601" cy="430887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4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68815"/>
            <a:ext cx="8059879" cy="857250"/>
          </a:xfrm>
        </p:spPr>
        <p:txBody>
          <a:bodyPr>
            <a:normAutofit/>
          </a:bodyPr>
          <a:lstStyle/>
          <a:p>
            <a:r>
              <a:rPr lang="en-US" dirty="0"/>
              <a:t>Children who do not already have these devices may have to wait </a:t>
            </a:r>
            <a:r>
              <a:rPr lang="en-US" dirty="0" smtClean="0"/>
              <a:t>a while </a:t>
            </a:r>
            <a:r>
              <a:rPr lang="en-US" dirty="0"/>
              <a:t>to get them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945707"/>
              </p:ext>
            </p:extLst>
          </p:nvPr>
        </p:nvGraphicFramePr>
        <p:xfrm>
          <a:off x="452582" y="1258874"/>
          <a:ext cx="7221846" cy="336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82"/>
                <a:gridCol w="1045029"/>
                <a:gridCol w="1322614"/>
                <a:gridCol w="141242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  <a:tab pos="265176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Proportion</a:t>
                      </a:r>
                      <a:r>
                        <a:rPr lang="en-US" sz="1200" b="0" i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saying child has</a:t>
                      </a:r>
                      <a:endParaRPr lang="en-US" sz="12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 age </a:t>
                      </a:r>
                      <a:b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 got each</a:t>
                      </a:r>
                      <a:endParaRPr lang="en-US" sz="1400" u="non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 age expect child </a:t>
                      </a:r>
                      <a:b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will get each</a:t>
                      </a:r>
                      <a:endParaRPr lang="en-US" sz="1400" u="non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connected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toy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tablet computer or iPad 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11.8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video game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console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wearable connected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device</a:t>
                      </a:r>
                      <a:b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(smart watch/fitness tracker)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desktop or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laptop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e-mail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account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smartphone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7.6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12.9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43505" algn="r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His/her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own social media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account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(Instagram, Snapchat, Facebook, Twitter)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28%</a:t>
                      </a:r>
                      <a:endParaRPr lang="en-US" sz="1200" b="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763157" y="1873949"/>
            <a:ext cx="1265387" cy="383697"/>
            <a:chOff x="7777013" y="1873949"/>
            <a:chExt cx="1265387" cy="383697"/>
          </a:xfrm>
        </p:grpSpPr>
        <p:sp>
          <p:nvSpPr>
            <p:cNvPr id="5" name="Rectangle 4"/>
            <p:cNvSpPr/>
            <p:nvPr/>
          </p:nvSpPr>
          <p:spPr>
            <a:xfrm>
              <a:off x="7777013" y="1883185"/>
              <a:ext cx="1265387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000" dirty="0" smtClean="0">
                  <a:solidFill>
                    <a:schemeClr val="bg2">
                      <a:lumMod val="75000"/>
                    </a:schemeClr>
                  </a:solidFill>
                </a:rPr>
                <a:t>35</a:t>
              </a: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</a:rPr>
                <a:t>% </a:t>
              </a:r>
              <a:r>
                <a:rPr lang="en-US" sz="1000" dirty="0" smtClean="0">
                  <a:solidFill>
                    <a:schemeClr val="bg2">
                      <a:lumMod val="75000"/>
                    </a:schemeClr>
                  </a:solidFill>
                </a:rPr>
                <a:t>don’t </a:t>
              </a: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</a:rPr>
                <a:t>expect </a:t>
              </a:r>
              <a:r>
                <a:rPr lang="en-US" sz="1000" dirty="0" smtClean="0">
                  <a:solidFill>
                    <a:schemeClr val="bg2">
                      <a:lumMod val="75000"/>
                    </a:schemeClr>
                  </a:solidFill>
                </a:rPr>
                <a:t>child will get this</a:t>
              </a:r>
              <a:endParaRPr lang="en-US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7777013" y="1873949"/>
              <a:ext cx="1126842" cy="374461"/>
            </a:xfrm>
            <a:prstGeom prst="bracketPair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63157" y="2876094"/>
            <a:ext cx="1265387" cy="383697"/>
            <a:chOff x="7777013" y="1873949"/>
            <a:chExt cx="1265387" cy="383697"/>
          </a:xfrm>
        </p:grpSpPr>
        <p:sp>
          <p:nvSpPr>
            <p:cNvPr id="10" name="Rectangle 9"/>
            <p:cNvSpPr/>
            <p:nvPr/>
          </p:nvSpPr>
          <p:spPr>
            <a:xfrm>
              <a:off x="7777013" y="1883185"/>
              <a:ext cx="1265387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000" dirty="0" smtClean="0">
                  <a:solidFill>
                    <a:schemeClr val="bg2">
                      <a:lumMod val="75000"/>
                    </a:schemeClr>
                  </a:solidFill>
                </a:rPr>
                <a:t>24% don’t </a:t>
              </a: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</a:rPr>
                <a:t>expect </a:t>
              </a:r>
              <a:r>
                <a:rPr lang="en-US" sz="1000" dirty="0" smtClean="0">
                  <a:solidFill>
                    <a:schemeClr val="bg2">
                      <a:lumMod val="75000"/>
                    </a:schemeClr>
                  </a:solidFill>
                </a:rPr>
                <a:t>child will get this</a:t>
              </a:r>
              <a:endParaRPr lang="en-US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" name="Double Bracket 10"/>
            <p:cNvSpPr/>
            <p:nvPr/>
          </p:nvSpPr>
          <p:spPr>
            <a:xfrm>
              <a:off x="7777013" y="1873949"/>
              <a:ext cx="1126842" cy="374461"/>
            </a:xfrm>
            <a:prstGeom prst="bracketPair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8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parents are not familiar with the Internet of Things (IoT), but they respond favorably when read a description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613267"/>
              </p:ext>
            </p:extLst>
          </p:nvPr>
        </p:nvGraphicFramePr>
        <p:xfrm>
          <a:off x="73891" y="1200150"/>
          <a:ext cx="452581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6695" y="988297"/>
            <a:ext cx="3103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Feelings toward Internet of Things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2671" y="4461168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Initial feelings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2288" y="4456553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Post-description* feelings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8" y="306647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33%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23314" y="21012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</a:t>
            </a:r>
            <a:r>
              <a:rPr lang="en-US" sz="1200" b="1" dirty="0" smtClean="0"/>
              <a:t>1%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051" y="1051298"/>
            <a:ext cx="4385821" cy="37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* Description of Internet of Things:</a:t>
            </a:r>
          </a:p>
          <a:p>
            <a:pPr marL="111125" algn="just"/>
            <a:r>
              <a:rPr lang="en-US" sz="1000" dirty="0"/>
              <a:t>The Internet of Things is the connection through the Internet of items that send and receive data.  A thing, in the Internet of Things, is a connected device or smart device that collects data with the help of various technologies, including sensors, microphones, cameras, </a:t>
            </a:r>
            <a:r>
              <a:rPr lang="en-US" sz="1000" dirty="0" smtClean="0"/>
              <a:t>software</a:t>
            </a:r>
            <a:r>
              <a:rPr lang="en-US" sz="1000" dirty="0"/>
              <a:t>, or other technologies.  The Internet of Things allows these things to be sensed or controlled remotely through the Internet and enables them to share data and information that they collect.  </a:t>
            </a:r>
          </a:p>
          <a:p>
            <a:pPr marL="111125">
              <a:spcBef>
                <a:spcPts val="1200"/>
              </a:spcBef>
            </a:pPr>
            <a:r>
              <a:rPr lang="en-US" sz="1000" dirty="0" smtClean="0"/>
              <a:t>Some </a:t>
            </a:r>
            <a:r>
              <a:rPr lang="en-US" sz="1000" dirty="0"/>
              <a:t>examples of things that are part of the Internet of Things are: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 smtClean="0"/>
              <a:t>Smart </a:t>
            </a:r>
            <a:r>
              <a:rPr lang="en-US" sz="1000" dirty="0"/>
              <a:t>home appliances, such as smart thermostats, home security systems, and robotic vacuums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/>
              <a:t>A voice-controlled, Internet-connected speaker or smart speaker--examples include Google Home and Amazon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Echo </a:t>
            </a:r>
            <a:r>
              <a:rPr lang="en-US" sz="1000" dirty="0"/>
              <a:t>or Echo Dot (which uses Alexa voice assistant)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/>
              <a:t>Remote health monitoring devices, such as those to monitor heart rate, blood pressure, and glucose levels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/>
              <a:t>Baby monitors with remote viewing and motion detection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/>
              <a:t>Wearable connected devices, such as smart watches,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fitness </a:t>
            </a:r>
            <a:r>
              <a:rPr lang="en-US" sz="1000" dirty="0"/>
              <a:t>trackers, and smart glasses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/>
              <a:t>Connected toys</a:t>
            </a:r>
          </a:p>
          <a:p>
            <a:pPr marL="288925" lvl="0" indent="-171450" hangingPunct="0">
              <a:lnSpc>
                <a:spcPts val="11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1000" dirty="0"/>
              <a:t>Self-driving </a:t>
            </a:r>
            <a:r>
              <a:rPr lang="en-US" sz="1000" dirty="0" smtClean="0"/>
              <a:t>cars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1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8" y="61835"/>
            <a:ext cx="8353790" cy="857250"/>
          </a:xfrm>
        </p:spPr>
        <p:txBody>
          <a:bodyPr>
            <a:normAutofit/>
          </a:bodyPr>
          <a:lstStyle/>
          <a:p>
            <a:r>
              <a:rPr lang="en-US" sz="2000" dirty="0"/>
              <a:t>Majority of parents think </a:t>
            </a:r>
            <a:r>
              <a:rPr lang="en-US" sz="2000" dirty="0" err="1"/>
              <a:t>IoT</a:t>
            </a:r>
            <a:r>
              <a:rPr lang="en-US" sz="2000" dirty="0"/>
              <a:t> currently affects their family’s daily life, and even more expect it to impact their family in 10 years.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92951"/>
              </p:ext>
            </p:extLst>
          </p:nvPr>
        </p:nvGraphicFramePr>
        <p:xfrm>
          <a:off x="457200" y="1246852"/>
          <a:ext cx="8229600" cy="333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2197" y="988352"/>
            <a:ext cx="487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Perceived/Expected Effect of IoT on Family’s Daily Life 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93110" y="4473442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Effect on current daily life 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5008" y="4471953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Effect on daily life in 10 years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9814" y="256776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58%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63451" y="356991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5008" y="199049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79%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09363" y="388699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9</a:t>
            </a:r>
            <a:r>
              <a:rPr lang="en-US" sz="1400" b="1" dirty="0" smtClean="0"/>
              <a:t>%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1513553" y="2181330"/>
            <a:ext cx="3971455" cy="540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9944" y="2322244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+21 points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93826"/>
              </p:ext>
            </p:extLst>
          </p:nvPr>
        </p:nvGraphicFramePr>
        <p:xfrm>
          <a:off x="138546" y="857962"/>
          <a:ext cx="8617527" cy="393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6425" y="1440999"/>
            <a:ext cx="6151043" cy="2777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800"/>
              </a:spcBef>
            </a:pPr>
            <a:r>
              <a:rPr lang="en-US" sz="1400" dirty="0" smtClean="0"/>
              <a:t>Internet-connected or smart TV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Voice-controlled</a:t>
            </a:r>
            <a:r>
              <a:rPr lang="en-US" sz="1400" dirty="0"/>
              <a:t>, Internet-connected speaker/smart </a:t>
            </a:r>
            <a:r>
              <a:rPr lang="en-US" sz="1400" dirty="0" smtClean="0"/>
              <a:t>speaker</a:t>
            </a:r>
            <a:br>
              <a:rPr lang="en-US" sz="1400" dirty="0" smtClean="0"/>
            </a:br>
            <a:r>
              <a:rPr lang="en-US" sz="1200" i="1" dirty="0"/>
              <a:t>(Google Home and Amazon Echo or Echo Dot with Alexa</a:t>
            </a:r>
            <a:r>
              <a:rPr lang="en-US" sz="1200" i="1" dirty="0" smtClean="0"/>
              <a:t>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/>
              <a:t>	</a:t>
            </a:r>
          </a:p>
          <a:p>
            <a:pPr fontAlgn="t">
              <a:lnSpc>
                <a:spcPts val="1300"/>
              </a:lnSpc>
              <a:spcBef>
                <a:spcPts val="3600"/>
              </a:spcBef>
            </a:pPr>
            <a:r>
              <a:rPr lang="en-US" sz="1400" dirty="0" smtClean="0"/>
              <a:t>Internet-enabled thermostat, can control remotely w/smartphone</a:t>
            </a:r>
            <a:endParaRPr lang="en-US" sz="1400" dirty="0"/>
          </a:p>
          <a:p>
            <a:pPr fontAlgn="t">
              <a:lnSpc>
                <a:spcPts val="1300"/>
              </a:lnSpc>
              <a:spcBef>
                <a:spcPts val="3600"/>
              </a:spcBef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Internet-enabled home security system, can control remotely w/smartphone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0" y="129229"/>
            <a:ext cx="8589062" cy="723120"/>
          </a:xfrm>
        </p:spPr>
        <p:txBody>
          <a:bodyPr>
            <a:noAutofit/>
          </a:bodyPr>
          <a:lstStyle/>
          <a:p>
            <a:r>
              <a:rPr lang="en-US" dirty="0"/>
              <a:t>Smart TVs and speakers are pretty heavily used by children in households that have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4447" y="176882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96%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04127" y="33713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67%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96983" y="418868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64%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1427" y="254642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94%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1088" y="1080832"/>
            <a:ext cx="1191492" cy="3277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1100" i="1" dirty="0" smtClean="0"/>
              <a:t>Base:  proportions </a:t>
            </a:r>
            <a:br>
              <a:rPr lang="en-US" sz="1100" i="1" dirty="0" smtClean="0"/>
            </a:br>
            <a:r>
              <a:rPr lang="en-US" sz="1100" i="1" dirty="0" smtClean="0"/>
              <a:t>who have each</a:t>
            </a:r>
          </a:p>
          <a:p>
            <a:pPr algn="ctr">
              <a:spcBef>
                <a:spcPts val="1800"/>
              </a:spcBef>
            </a:pPr>
            <a:r>
              <a:rPr lang="en-US" sz="1100" i="1" dirty="0" smtClean="0"/>
              <a:t>67%</a:t>
            </a:r>
          </a:p>
          <a:p>
            <a:pPr algn="ctr">
              <a:spcBef>
                <a:spcPts val="4600"/>
              </a:spcBef>
            </a:pPr>
            <a:r>
              <a:rPr lang="en-US" sz="1100" i="1" dirty="0" smtClean="0"/>
              <a:t>23%</a:t>
            </a:r>
          </a:p>
          <a:p>
            <a:pPr algn="ctr">
              <a:spcBef>
                <a:spcPts val="4600"/>
              </a:spcBef>
            </a:pPr>
            <a:r>
              <a:rPr lang="en-US" sz="1100" i="1" dirty="0" smtClean="0"/>
              <a:t>20%</a:t>
            </a:r>
          </a:p>
          <a:p>
            <a:pPr algn="ctr">
              <a:spcBef>
                <a:spcPts val="4600"/>
              </a:spcBef>
            </a:pPr>
            <a:r>
              <a:rPr lang="en-US" sz="1100" i="1" dirty="0" smtClean="0"/>
              <a:t>25%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6624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023200"/>
              </p:ext>
            </p:extLst>
          </p:nvPr>
        </p:nvGraphicFramePr>
        <p:xfrm>
          <a:off x="457200" y="932875"/>
          <a:ext cx="8229600" cy="387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891" y="1468703"/>
            <a:ext cx="8072581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 hangingPunct="0">
              <a:spcBef>
                <a:spcPts val="2800"/>
              </a:spcBef>
            </a:pPr>
            <a:r>
              <a:rPr lang="en-US" sz="1200" b="1" dirty="0"/>
              <a:t>Child using </a:t>
            </a:r>
            <a:r>
              <a:rPr lang="en-US" sz="1200" b="1" dirty="0" smtClean="0"/>
              <a:t>technology in general, </a:t>
            </a:r>
            <a:r>
              <a:rPr lang="en-US" sz="1200" b="1" dirty="0"/>
              <a:t>including electronic devices/being </a:t>
            </a:r>
            <a:r>
              <a:rPr lang="en-US" sz="1200" b="1" dirty="0" smtClean="0"/>
              <a:t>online</a:t>
            </a:r>
            <a:endParaRPr lang="en-US" sz="1200" b="1" dirty="0"/>
          </a:p>
          <a:p>
            <a:pPr algn="ctr" fontAlgn="b" hangingPunct="0">
              <a:spcBef>
                <a:spcPts val="2800"/>
              </a:spcBef>
            </a:pPr>
            <a:r>
              <a:rPr lang="en-US" sz="1200" b="1" dirty="0" smtClean="0"/>
              <a:t>Child having cell </a:t>
            </a:r>
            <a:r>
              <a:rPr lang="en-US" sz="1200" b="1" dirty="0"/>
              <a:t>phone that is NOT </a:t>
            </a:r>
            <a:r>
              <a:rPr lang="en-US" sz="1200" b="1" dirty="0" smtClean="0"/>
              <a:t>a </a:t>
            </a:r>
            <a:r>
              <a:rPr lang="en-US" sz="1200" b="1" dirty="0"/>
              <a:t>smartphone	</a:t>
            </a:r>
          </a:p>
          <a:p>
            <a:pPr algn="ctr" fontAlgn="b" hangingPunct="0">
              <a:spcBef>
                <a:spcPts val="2800"/>
              </a:spcBef>
            </a:pPr>
            <a:r>
              <a:rPr lang="en-US" sz="1200" b="1" dirty="0" smtClean="0"/>
              <a:t>Child </a:t>
            </a:r>
            <a:r>
              <a:rPr lang="en-US" sz="1200" b="1" dirty="0"/>
              <a:t>having a connected toy	</a:t>
            </a:r>
          </a:p>
          <a:p>
            <a:pPr algn="ctr" fontAlgn="b" hangingPunct="0">
              <a:spcBef>
                <a:spcPts val="2800"/>
              </a:spcBef>
            </a:pPr>
            <a:r>
              <a:rPr lang="en-US" sz="1200" b="1" dirty="0" smtClean="0"/>
              <a:t>Child having smartphone he/she can </a:t>
            </a:r>
            <a:r>
              <a:rPr lang="en-US" sz="1200" b="1" dirty="0"/>
              <a:t>use to check e-mail, go online, </a:t>
            </a:r>
            <a:r>
              <a:rPr lang="en-US" sz="1200" b="1" dirty="0" smtClean="0"/>
              <a:t>download </a:t>
            </a:r>
            <a:r>
              <a:rPr lang="en-US" sz="1200" b="1" dirty="0"/>
              <a:t>apps	</a:t>
            </a:r>
          </a:p>
          <a:p>
            <a:pPr algn="ctr" fontAlgn="b" hangingPunct="0">
              <a:spcBef>
                <a:spcPts val="2800"/>
              </a:spcBef>
            </a:pPr>
            <a:r>
              <a:rPr lang="en-US" sz="1200" b="1" dirty="0" smtClean="0"/>
              <a:t>Child </a:t>
            </a:r>
            <a:r>
              <a:rPr lang="en-US" sz="1200" b="1" dirty="0"/>
              <a:t>using </a:t>
            </a:r>
            <a:r>
              <a:rPr lang="en-US" sz="1200" b="1" dirty="0" smtClean="0"/>
              <a:t>voice-controlled</a:t>
            </a:r>
            <a:r>
              <a:rPr lang="en-US" sz="1200" b="1" dirty="0"/>
              <a:t>, </a:t>
            </a:r>
            <a:r>
              <a:rPr lang="en-US" sz="1200" b="1" dirty="0" smtClean="0"/>
              <a:t>Internet-connected/smart speaker to search/shop online, etc.</a:t>
            </a:r>
          </a:p>
          <a:p>
            <a:pPr algn="ctr" fontAlgn="b" hangingPunct="0">
              <a:spcBef>
                <a:spcPts val="2800"/>
              </a:spcBef>
            </a:pPr>
            <a:r>
              <a:rPr lang="en-US" sz="1200" b="1" dirty="0" smtClean="0"/>
              <a:t>Child </a:t>
            </a:r>
            <a:r>
              <a:rPr lang="en-US" sz="1200" b="1" dirty="0"/>
              <a:t>having a social media </a:t>
            </a:r>
            <a:r>
              <a:rPr lang="en-US" sz="1200" b="1" dirty="0" smtClean="0"/>
              <a:t>account (Instagram</a:t>
            </a:r>
            <a:r>
              <a:rPr lang="en-US" sz="1200" b="1" dirty="0"/>
              <a:t>, Snapchat, Facebook, </a:t>
            </a:r>
            <a:r>
              <a:rPr lang="en-US" sz="1200" b="1" dirty="0" smtClean="0"/>
              <a:t>Twitter)</a:t>
            </a:r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weigh the benefits and harms of various technologies differently.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0447" y="988295"/>
            <a:ext cx="922047" cy="365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  <a:spcBef>
                <a:spcPts val="1200"/>
              </a:spcBef>
            </a:pPr>
            <a:r>
              <a:rPr lang="en-US" sz="1100" dirty="0" smtClean="0"/>
              <a:t>Benefits</a:t>
            </a:r>
            <a:br>
              <a:rPr lang="en-US" sz="1100" dirty="0" smtClean="0"/>
            </a:br>
            <a:r>
              <a:rPr lang="en-US" sz="1100" dirty="0" smtClean="0"/>
              <a:t>and harms</a:t>
            </a:r>
            <a:br>
              <a:rPr lang="en-US" sz="1100" dirty="0" smtClean="0"/>
            </a:br>
            <a:r>
              <a:rPr lang="en-US" sz="1100" dirty="0" smtClean="0"/>
              <a:t>about equal</a:t>
            </a:r>
          </a:p>
          <a:p>
            <a:pPr algn="ctr">
              <a:lnSpc>
                <a:spcPts val="1100"/>
              </a:lnSpc>
              <a:spcBef>
                <a:spcPts val="2400"/>
              </a:spcBef>
            </a:pPr>
            <a:r>
              <a:rPr lang="en-US" sz="1100" dirty="0" smtClean="0"/>
              <a:t>46%</a:t>
            </a:r>
          </a:p>
          <a:p>
            <a:pPr algn="ctr">
              <a:lnSpc>
                <a:spcPts val="1100"/>
              </a:lnSpc>
              <a:spcBef>
                <a:spcPts val="3100"/>
              </a:spcBef>
            </a:pPr>
            <a:r>
              <a:rPr lang="en-US" sz="1100" dirty="0" smtClean="0"/>
              <a:t>28%</a:t>
            </a:r>
          </a:p>
          <a:p>
            <a:pPr algn="ctr">
              <a:lnSpc>
                <a:spcPts val="1100"/>
              </a:lnSpc>
              <a:spcBef>
                <a:spcPts val="3100"/>
              </a:spcBef>
            </a:pPr>
            <a:r>
              <a:rPr lang="en-US" sz="1100" dirty="0" smtClean="0"/>
              <a:t>36%</a:t>
            </a:r>
          </a:p>
          <a:p>
            <a:pPr algn="ctr">
              <a:lnSpc>
                <a:spcPts val="1100"/>
              </a:lnSpc>
              <a:spcBef>
                <a:spcPts val="3100"/>
              </a:spcBef>
            </a:pPr>
            <a:r>
              <a:rPr lang="en-US" sz="1100" dirty="0" smtClean="0"/>
              <a:t>31%</a:t>
            </a:r>
          </a:p>
          <a:p>
            <a:pPr algn="ctr">
              <a:lnSpc>
                <a:spcPts val="1100"/>
              </a:lnSpc>
              <a:spcBef>
                <a:spcPts val="3100"/>
              </a:spcBef>
            </a:pPr>
            <a:r>
              <a:rPr lang="en-US" sz="1100" dirty="0" smtClean="0"/>
              <a:t>34%</a:t>
            </a:r>
          </a:p>
          <a:p>
            <a:pPr algn="ctr">
              <a:lnSpc>
                <a:spcPts val="1100"/>
              </a:lnSpc>
              <a:spcBef>
                <a:spcPts val="3100"/>
              </a:spcBef>
            </a:pPr>
            <a:r>
              <a:rPr lang="en-US" sz="1100" dirty="0" smtClean="0"/>
              <a:t>23%</a:t>
            </a:r>
            <a:endParaRPr lang="en-US" sz="11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" y="2031997"/>
            <a:ext cx="8899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088" y="1468644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1"/>
                </a:solidFill>
              </a:rPr>
              <a:t>In general: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88" y="2031997"/>
            <a:ext cx="181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1"/>
                </a:solidFill>
              </a:rPr>
              <a:t>Specific technologies: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98080" y="1745679"/>
            <a:ext cx="958061" cy="220638"/>
            <a:chOff x="4546812" y="1838039"/>
            <a:chExt cx="958061" cy="22063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32218" y="1930399"/>
              <a:ext cx="57265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546812" y="1838039"/>
              <a:ext cx="423514" cy="2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dirty="0" smtClean="0">
                  <a:solidFill>
                    <a:schemeClr val="bg1"/>
                  </a:solidFill>
                </a:rPr>
                <a:t>+32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98080" y="2283697"/>
            <a:ext cx="958061" cy="220638"/>
            <a:chOff x="4546812" y="1838039"/>
            <a:chExt cx="958061" cy="22063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932218" y="1930399"/>
              <a:ext cx="57265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46812" y="1838039"/>
              <a:ext cx="423514" cy="2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dirty="0" smtClean="0">
                  <a:solidFill>
                    <a:schemeClr val="bg1"/>
                  </a:solidFill>
                </a:rPr>
                <a:t>+42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98080" y="2821715"/>
            <a:ext cx="958061" cy="220638"/>
            <a:chOff x="4546812" y="1838039"/>
            <a:chExt cx="958061" cy="22063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932218" y="1930399"/>
              <a:ext cx="57265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46812" y="1838039"/>
              <a:ext cx="423514" cy="2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dirty="0" smtClean="0">
                  <a:solidFill>
                    <a:schemeClr val="bg1"/>
                  </a:solidFill>
                </a:rPr>
                <a:t>+26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8882" y="3359733"/>
            <a:ext cx="957259" cy="220573"/>
            <a:chOff x="4547614" y="1838039"/>
            <a:chExt cx="957259" cy="220573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4932218" y="1930399"/>
              <a:ext cx="57265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47614" y="1838039"/>
              <a:ext cx="421911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dirty="0" smtClean="0">
                  <a:solidFill>
                    <a:schemeClr val="bg1"/>
                  </a:solidFill>
                </a:rPr>
                <a:t>  +7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8882" y="3897752"/>
            <a:ext cx="957259" cy="220573"/>
            <a:chOff x="4547614" y="1838039"/>
            <a:chExt cx="957259" cy="220573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932218" y="1930399"/>
              <a:ext cx="57265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47614" y="1838039"/>
              <a:ext cx="421911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dirty="0" smtClean="0">
                  <a:solidFill>
                    <a:schemeClr val="bg1"/>
                  </a:solidFill>
                </a:rPr>
                <a:t>  +8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3647917" y="4519423"/>
            <a:ext cx="57265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76875" y="4436299"/>
            <a:ext cx="423514" cy="22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+33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in three parents of connected children under age 13 feel highly confident in managing their kids’ technology use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211570"/>
              </p:ext>
            </p:extLst>
          </p:nvPr>
        </p:nvGraphicFramePr>
        <p:xfrm>
          <a:off x="198579" y="1209392"/>
          <a:ext cx="4031673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24" y="2022743"/>
            <a:ext cx="12007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Very confident </a:t>
            </a:r>
            <a:r>
              <a:rPr lang="en-US" sz="1200" i="1" dirty="0" smtClean="0">
                <a:solidFill>
                  <a:schemeClr val="bg1"/>
                </a:solidFill>
              </a:rPr>
              <a:t>(10*)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58553"/>
            <a:ext cx="90331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Parents’ Confidence in Ability to Keep Track Of/Manage Child’s Use of Technology</a:t>
            </a:r>
            <a:endParaRPr lang="en-US" sz="12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15692"/>
              </p:ext>
            </p:extLst>
          </p:nvPr>
        </p:nvGraphicFramePr>
        <p:xfrm>
          <a:off x="4627417" y="1269981"/>
          <a:ext cx="4347940" cy="3421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601"/>
                <a:gridCol w="894807"/>
                <a:gridCol w="81153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Very/fairly confident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Very </a:t>
                      </a:r>
                      <a:br>
                        <a:rPr lang="en-US" sz="105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confident</a:t>
                      </a:r>
                      <a:endParaRPr lang="en-US" sz="1050" b="1" i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to 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74%</a:t>
                      </a:r>
                      <a:endParaRPr lang="en-US" sz="11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35%</a:t>
                      </a:r>
                      <a:endParaRPr lang="en-US" sz="1100" b="1" i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to 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 age 9 to 12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35%</a:t>
                      </a:r>
                      <a:endParaRPr lang="en-US" sz="1100" b="1" i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Fathers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18 to 34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36%</a:t>
                      </a:r>
                      <a:endParaRPr lang="en-US" sz="1100" b="1" i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 age 35 to 44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age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45/older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 parents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Non-white parents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Hispanic parents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 school grad/less 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  <a:endParaRPr lang="en-US" sz="1100" b="1" i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Some college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College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grad/more 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Parents who use tech 3 hrs/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less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Parents who use tech  4-7 hrs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66%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29%</a:t>
                      </a:r>
                      <a:endParaRPr lang="en-US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15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Parents who use tech 8 hrs/more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daily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35" marR="3263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71%</a:t>
                      </a:r>
                      <a:endParaRPr lang="en-US" sz="1100" b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40%</a:t>
                      </a:r>
                      <a:endParaRPr lang="en-US" sz="1100" b="1" i="1" kern="1200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0258" y="4460592"/>
            <a:ext cx="3805328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ctr">
              <a:lnSpc>
                <a:spcPts val="1000"/>
              </a:lnSpc>
            </a:pPr>
            <a:r>
              <a:rPr lang="en-US" sz="1050" dirty="0" smtClean="0"/>
              <a:t>*Ratings on a zero-to-ten scale, 10 = very confident</a:t>
            </a:r>
            <a:r>
              <a:rPr lang="en-US" sz="1050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2358" y="3154196"/>
            <a:ext cx="12007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Fairly confident </a:t>
            </a:r>
            <a:r>
              <a:rPr lang="en-US" sz="1200" i="1" dirty="0" smtClean="0">
                <a:solidFill>
                  <a:schemeClr val="bg1"/>
                </a:solidFill>
              </a:rPr>
              <a:t>(8-9*)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89" y="2392191"/>
            <a:ext cx="12007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Less confident </a:t>
            </a:r>
            <a:r>
              <a:rPr lang="en-US" sz="1200" i="1" dirty="0" smtClean="0">
                <a:solidFill>
                  <a:schemeClr val="bg1"/>
                </a:solidFill>
              </a:rPr>
              <a:t>(6-7*)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306" y="1687344"/>
            <a:ext cx="12007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Not confident </a:t>
            </a:r>
            <a:r>
              <a:rPr lang="en-US" sz="1200" i="1" dirty="0" smtClean="0">
                <a:solidFill>
                  <a:schemeClr val="bg1"/>
                </a:solidFill>
              </a:rPr>
              <a:t>(0-5*)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177302" y="1607124"/>
            <a:ext cx="360218" cy="26785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95197" y="2595384"/>
            <a:ext cx="1080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66% </a:t>
            </a:r>
            <a:br>
              <a:rPr lang="en-US" sz="1400" b="1" dirty="0" smtClean="0">
                <a:solidFill>
                  <a:schemeClr val="accent1"/>
                </a:solidFill>
              </a:rPr>
            </a:br>
            <a:r>
              <a:rPr lang="en-US" sz="1400" b="1" dirty="0" smtClean="0">
                <a:solidFill>
                  <a:schemeClr val="accent1"/>
                </a:solidFill>
              </a:rPr>
              <a:t>very/fairly </a:t>
            </a:r>
            <a:br>
              <a:rPr lang="en-US" sz="1400" b="1" dirty="0" smtClean="0">
                <a:solidFill>
                  <a:schemeClr val="accent1"/>
                </a:solidFill>
              </a:rPr>
            </a:br>
            <a:r>
              <a:rPr lang="en-US" sz="1400" b="1" dirty="0" smtClean="0">
                <a:solidFill>
                  <a:schemeClr val="accent1"/>
                </a:solidFill>
              </a:rPr>
              <a:t>confident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B69B7"/>
      </a:accent1>
      <a:accent2>
        <a:srgbClr val="62B2F4"/>
      </a:accent2>
      <a:accent3>
        <a:srgbClr val="CC0000"/>
      </a:accent3>
      <a:accent4>
        <a:srgbClr val="FF6600"/>
      </a:accent4>
      <a:accent5>
        <a:srgbClr val="FFCC00"/>
      </a:accent5>
      <a:accent6>
        <a:srgbClr val="606060"/>
      </a:accent6>
      <a:hlink>
        <a:srgbClr val="CC0000"/>
      </a:hlink>
      <a:folHlink>
        <a:srgbClr val="FF7C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art blue yellow red">
    <a:dk1>
      <a:srgbClr val="000000"/>
    </a:dk1>
    <a:lt1>
      <a:srgbClr val="FFFFFF"/>
    </a:lt1>
    <a:dk2>
      <a:srgbClr val="000000"/>
    </a:dk2>
    <a:lt2>
      <a:srgbClr val="808080"/>
    </a:lt2>
    <a:accent1>
      <a:srgbClr val="000099"/>
    </a:accent1>
    <a:accent2>
      <a:srgbClr val="6699FF"/>
    </a:accent2>
    <a:accent3>
      <a:srgbClr val="FFC000"/>
    </a:accent3>
    <a:accent4>
      <a:srgbClr val="CC0000"/>
    </a:accent4>
    <a:accent5>
      <a:srgbClr val="FF9596"/>
    </a:accent5>
    <a:accent6>
      <a:srgbClr val="5C8AE7"/>
    </a:accent6>
    <a:hlink>
      <a:srgbClr val="00B050"/>
    </a:hlink>
    <a:folHlink>
      <a:srgbClr val="92D05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art blue yellow red">
    <a:dk1>
      <a:srgbClr val="000000"/>
    </a:dk1>
    <a:lt1>
      <a:srgbClr val="FFFFFF"/>
    </a:lt1>
    <a:dk2>
      <a:srgbClr val="000000"/>
    </a:dk2>
    <a:lt2>
      <a:srgbClr val="808080"/>
    </a:lt2>
    <a:accent1>
      <a:srgbClr val="000099"/>
    </a:accent1>
    <a:accent2>
      <a:srgbClr val="6699FF"/>
    </a:accent2>
    <a:accent3>
      <a:srgbClr val="FFC000"/>
    </a:accent3>
    <a:accent4>
      <a:srgbClr val="CC0000"/>
    </a:accent4>
    <a:accent5>
      <a:srgbClr val="FF9596"/>
    </a:accent5>
    <a:accent6>
      <a:srgbClr val="5C8AE7"/>
    </a:accent6>
    <a:hlink>
      <a:srgbClr val="00B050"/>
    </a:hlink>
    <a:folHlink>
      <a:srgbClr val="92D05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art blue yellow red">
    <a:dk1>
      <a:srgbClr val="000000"/>
    </a:dk1>
    <a:lt1>
      <a:srgbClr val="FFFFFF"/>
    </a:lt1>
    <a:dk2>
      <a:srgbClr val="000000"/>
    </a:dk2>
    <a:lt2>
      <a:srgbClr val="808080"/>
    </a:lt2>
    <a:accent1>
      <a:srgbClr val="000099"/>
    </a:accent1>
    <a:accent2>
      <a:srgbClr val="6699FF"/>
    </a:accent2>
    <a:accent3>
      <a:srgbClr val="FFC000"/>
    </a:accent3>
    <a:accent4>
      <a:srgbClr val="CC0000"/>
    </a:accent4>
    <a:accent5>
      <a:srgbClr val="FF9596"/>
    </a:accent5>
    <a:accent6>
      <a:srgbClr val="5C8AE7"/>
    </a:accent6>
    <a:hlink>
      <a:srgbClr val="00B050"/>
    </a:hlink>
    <a:folHlink>
      <a:srgbClr val="92D05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art blue yellow red">
    <a:dk1>
      <a:srgbClr val="000000"/>
    </a:dk1>
    <a:lt1>
      <a:srgbClr val="FFFFFF"/>
    </a:lt1>
    <a:dk2>
      <a:srgbClr val="000000"/>
    </a:dk2>
    <a:lt2>
      <a:srgbClr val="808080"/>
    </a:lt2>
    <a:accent1>
      <a:srgbClr val="000099"/>
    </a:accent1>
    <a:accent2>
      <a:srgbClr val="6699FF"/>
    </a:accent2>
    <a:accent3>
      <a:srgbClr val="FFC000"/>
    </a:accent3>
    <a:accent4>
      <a:srgbClr val="CC0000"/>
    </a:accent4>
    <a:accent5>
      <a:srgbClr val="FF9596"/>
    </a:accent5>
    <a:accent6>
      <a:srgbClr val="5C8AE7"/>
    </a:accent6>
    <a:hlink>
      <a:srgbClr val="00B050"/>
    </a:hlink>
    <a:folHlink>
      <a:srgbClr val="92D05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art blue yellow red">
    <a:dk1>
      <a:srgbClr val="000000"/>
    </a:dk1>
    <a:lt1>
      <a:srgbClr val="FFFFFF"/>
    </a:lt1>
    <a:dk2>
      <a:srgbClr val="000000"/>
    </a:dk2>
    <a:lt2>
      <a:srgbClr val="808080"/>
    </a:lt2>
    <a:accent1>
      <a:srgbClr val="000099"/>
    </a:accent1>
    <a:accent2>
      <a:srgbClr val="6699FF"/>
    </a:accent2>
    <a:accent3>
      <a:srgbClr val="FFC000"/>
    </a:accent3>
    <a:accent4>
      <a:srgbClr val="CC0000"/>
    </a:accent4>
    <a:accent5>
      <a:srgbClr val="FF9596"/>
    </a:accent5>
    <a:accent6>
      <a:srgbClr val="5C8AE7"/>
    </a:accent6>
    <a:hlink>
      <a:srgbClr val="00B050"/>
    </a:hlink>
    <a:folHlink>
      <a:srgbClr val="92D05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2109</Words>
  <Application>Microsoft Office PowerPoint</Application>
  <PresentationFormat>On-screen Show (16:9)</PresentationFormat>
  <Paragraphs>485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Office Theme</vt:lpstr>
      <vt:lpstr>PowerPoint Presentation</vt:lpstr>
      <vt:lpstr>Methodology</vt:lpstr>
      <vt:lpstr>These are parents of “connected” children age 12 and younger who are connected in many ways.</vt:lpstr>
      <vt:lpstr>Children who do not already have these devices may have to wait a while to get them.</vt:lpstr>
      <vt:lpstr>Many parents are not familiar with the Internet of Things (IoT), but they respond favorably when read a description.</vt:lpstr>
      <vt:lpstr>Majority of parents think IoT currently affects their family’s daily life, and even more expect it to impact their family in 10 years.</vt:lpstr>
      <vt:lpstr>Smart TVs and speakers are pretty heavily used by children in households that have them.</vt:lpstr>
      <vt:lpstr>Parents weigh the benefits and harms of various technologies differently.</vt:lpstr>
      <vt:lpstr>Two in three parents of connected children under age 13 feel highly confident in managing their kids’ technology use.</vt:lpstr>
      <vt:lpstr>A strong correlation emerges between the number of devices a child owns and a parent’s confidence in managing use.</vt:lpstr>
      <vt:lpstr>Parents who have a smart speaker are comfortable with their child using it; much lower comfort among parents who do not have them.</vt:lpstr>
      <vt:lpstr>Younger, higher socioeconomic, and more tech-savvy parents are most likely to say their child has a connected toy.</vt:lpstr>
      <vt:lpstr>As with smart speakers, there is a “comfort gap” between parents whose children do and do not have a connected toy. </vt:lpstr>
      <vt:lpstr>Parents perceive a variety of benefits of connected toys, but rank their enabling of children with special needs as most important.</vt:lpstr>
      <vt:lpstr>Among those whose children have a connected toy, most claim some familiarity with factors related to privacy.</vt:lpstr>
      <vt:lpstr>Parents’ greatest concerns about connected toys are their impact on children’s safety and data security.</vt:lpstr>
      <vt:lpstr>After hearing about benefits and concerns about connected toys, parents are evenly divided on the benefits vs. harms. </vt:lpstr>
      <vt:lpstr>Still, parents’ comfort with connected toys drops only modestly. </vt:lpstr>
      <vt:lpstr>Parents were asked for their reaction if companies that make connected toys follow these recommended guidelines.</vt:lpstr>
      <vt:lpstr>These guidelines make a notable difference in the comfort level among parents whose children do not have connected toys.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2014-10-29T20:42:02Z</dcterms:created>
  <dcterms:modified xsi:type="dcterms:W3CDTF">2017-11-15T17:45:06Z</dcterms:modified>
</cp:coreProperties>
</file>